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2" r:id="rId3"/>
    <p:sldId id="293" r:id="rId4"/>
    <p:sldId id="287" r:id="rId5"/>
    <p:sldId id="257" r:id="rId6"/>
    <p:sldId id="266" r:id="rId7"/>
    <p:sldId id="258" r:id="rId8"/>
    <p:sldId id="267" r:id="rId9"/>
    <p:sldId id="259" r:id="rId10"/>
    <p:sldId id="268" r:id="rId11"/>
    <p:sldId id="262" r:id="rId12"/>
    <p:sldId id="269" r:id="rId13"/>
    <p:sldId id="260" r:id="rId14"/>
    <p:sldId id="294" r:id="rId15"/>
    <p:sldId id="261" r:id="rId16"/>
    <p:sldId id="263" r:id="rId17"/>
    <p:sldId id="264" r:id="rId18"/>
    <p:sldId id="265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96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8" r:id="rId38"/>
    <p:sldId id="289" r:id="rId39"/>
    <p:sldId id="290" r:id="rId40"/>
    <p:sldId id="291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686C-4129-451B-BE3F-50FBA1D32D9F}" type="datetimeFigureOut">
              <a:rPr lang="en-US" smtClean="0"/>
              <a:pPr/>
              <a:t>29/07/2019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ED60-7996-432B-A944-A7447B593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686C-4129-451B-BE3F-50FBA1D32D9F}" type="datetimeFigureOut">
              <a:rPr lang="en-US" smtClean="0"/>
              <a:pPr/>
              <a:t>29/07/2019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ED60-7996-432B-A944-A7447B593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2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686C-4129-451B-BE3F-50FBA1D32D9F}" type="datetimeFigureOut">
              <a:rPr lang="en-US" smtClean="0"/>
              <a:pPr/>
              <a:t>29/07/2019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ED60-7996-432B-A944-A7447B593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686C-4129-451B-BE3F-50FBA1D32D9F}" type="datetimeFigureOut">
              <a:rPr lang="en-US" smtClean="0"/>
              <a:pPr/>
              <a:t>29/07/2019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ED60-7996-432B-A944-A7447B593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686C-4129-451B-BE3F-50FBA1D32D9F}" type="datetimeFigureOut">
              <a:rPr lang="en-US" smtClean="0"/>
              <a:pPr/>
              <a:t>29/07/2019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ED60-7996-432B-A944-A7447B593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686C-4129-451B-BE3F-50FBA1D32D9F}" type="datetimeFigureOut">
              <a:rPr lang="en-US" smtClean="0"/>
              <a:pPr/>
              <a:t>29/07/2019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ED60-7996-432B-A944-A7447B593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686C-4129-451B-BE3F-50FBA1D32D9F}" type="datetimeFigureOut">
              <a:rPr lang="en-US" smtClean="0"/>
              <a:pPr/>
              <a:t>29/07/2019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ED60-7996-432B-A944-A7447B593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686C-4129-451B-BE3F-50FBA1D32D9F}" type="datetimeFigureOut">
              <a:rPr lang="en-US" smtClean="0"/>
              <a:pPr/>
              <a:t>29/07/2019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ED60-7996-432B-A944-A7447B593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686C-4129-451B-BE3F-50FBA1D32D9F}" type="datetimeFigureOut">
              <a:rPr lang="en-US" smtClean="0"/>
              <a:pPr/>
              <a:t>29/07/2019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ED60-7996-432B-A944-A7447B593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686C-4129-451B-BE3F-50FBA1D32D9F}" type="datetimeFigureOut">
              <a:rPr lang="en-US" smtClean="0"/>
              <a:pPr/>
              <a:t>29/07/2019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ED60-7996-432B-A944-A7447B593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686C-4129-451B-BE3F-50FBA1D32D9F}" type="datetimeFigureOut">
              <a:rPr lang="en-US" smtClean="0"/>
              <a:pPr/>
              <a:t>29/07/2019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ED60-7996-432B-A944-A7447B593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4686C-4129-451B-BE3F-50FBA1D32D9F}" type="datetimeFigureOut">
              <a:rPr lang="en-US" smtClean="0"/>
              <a:pPr/>
              <a:t>29/07/2019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7ED60-7996-432B-A944-A7447B593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6904" y="362712"/>
            <a:ext cx="6870192" cy="6132576"/>
          </a:xfrm>
          <a:prstGeom prst="rect">
            <a:avLst/>
          </a:prstGeom>
        </p:spPr>
      </p:pic>
      <p:pic>
        <p:nvPicPr>
          <p:cNvPr id="13" name="Picture 12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14422"/>
            <a:ext cx="6215107" cy="52864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786082" y="1653504"/>
            <a:ext cx="4572000" cy="44901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RUJUK PEGAWAI PEMILIK BILIK BAIDURI  1 UNTUK MENDAPATKAN FAIL YANG DIPERLUKAN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>
                <a:latin typeface="Albertus Medium" pitchFamily="34" charset="0"/>
              </a:rPr>
              <a:t>FAIL KELUAR / MASUK PERLU DIREKOD KE DALAM BUKU PERGERAKAN FAIL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>
                <a:latin typeface="Albertus Medium" pitchFamily="34" charset="0"/>
              </a:rPr>
              <a:t>FAIL HENDAKLAH DISUSUN SECARA TERATUR DAN KEMAS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>
                <a:latin typeface="Albertus Medium" pitchFamily="34" charset="0"/>
              </a:rPr>
              <a:t>AMBIL FAIL DENGAN CERMAT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LETAK </a:t>
            </a:r>
            <a:r>
              <a:rPr lang="en-US" sz="1200" b="1" dirty="0">
                <a:latin typeface="Albertus Medium" pitchFamily="34" charset="0"/>
              </a:rPr>
              <a:t>SEMULA FAIL KE TEMPAT ASAL SETELAH DIGUNAKAN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>
                <a:latin typeface="Albertus Medium" pitchFamily="34" charset="0"/>
              </a:rPr>
              <a:t>KEBERSIHAN DAN KESELAMATAN BILIK FAIL SENTIASA DIJAGA</a:t>
            </a:r>
          </a:p>
        </p:txBody>
      </p:sp>
    </p:spTree>
    <p:extLst>
      <p:ext uri="{BB962C8B-B14F-4D97-AF65-F5344CB8AC3E}">
        <p14:creationId xmlns:p14="http://schemas.microsoft.com/office/powerpoint/2010/main" val="21725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00364" y="2000240"/>
            <a:ext cx="4214842" cy="273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ms-MY" sz="1600" b="1" u="sng" dirty="0">
                <a:latin typeface="Albertus Medium"/>
                <a:ea typeface="Calibri" pitchFamily="34" charset="0"/>
                <a:cs typeface="Times New Roman" pitchFamily="18" charset="0"/>
              </a:rPr>
              <a:t>TATACARA ETIKA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Tampal etika di dinding berhampiran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pintu masuk </a:t>
            </a:r>
            <a:r>
              <a:rPr lang="ms-MY" sz="1600" dirty="0" smtClean="0">
                <a:latin typeface="Albertus Medium"/>
                <a:ea typeface="Calibri" pitchFamily="34" charset="0"/>
                <a:cs typeface="Times New Roman" pitchFamily="18" charset="0"/>
              </a:rPr>
              <a:t>Bilik Ahli Majlis;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Cetakan etika mengikut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saiz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yang bersesuaian (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A4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/ ½ A4);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Pastikan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etika dilaminate 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dan ditampal serta sentiasa berada dalam keadaan baik.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14678" y="619764"/>
            <a:ext cx="3092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lgerian" pitchFamily="82" charset="0"/>
              </a:rPr>
              <a:t>BILIK</a:t>
            </a:r>
            <a:r>
              <a:rPr lang="en-US" sz="2800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lgerian" pitchFamily="82" charset="0"/>
              </a:rPr>
              <a:t>PENGAWAL</a:t>
            </a:r>
            <a:endParaRPr lang="en-US" sz="28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86050" y="1857364"/>
            <a:ext cx="4572000" cy="1997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SUIS LAMPU DIPADAM SELEPAS DIGUNAKAN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BUKU REKOD PELAWAT HENDAKLAH DISELENGGARA MENGIKUT JADUAL KERJA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KEBERSIHAN DAN KESELAMATAN BILIK PENGAWAL KESELAMATAN SENTIASA DIJAGA</a:t>
            </a:r>
            <a:endParaRPr lang="en-US" sz="1200" b="1" dirty="0">
              <a:latin typeface="Albertus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71736" y="2428868"/>
            <a:ext cx="4857784" cy="300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b="1" dirty="0" smtClean="0">
                <a:latin typeface="Albertus Medium"/>
                <a:ea typeface="Calibri" pitchFamily="34" charset="0"/>
                <a:cs typeface="Times New Roman" pitchFamily="18" charset="0"/>
              </a:rPr>
              <a:t>Buku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Rekod Pelawat 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hendaklah dipastikan dalam keadaan baik;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Cetakan etika mengikut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saiz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yang bersesuaian (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A4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/ ½ A4);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Tampal etika di bahagian dalam bilik, bersebelahan dengan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pintu masuk 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/ laluan masuk;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Pastikan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etika di</a:t>
            </a:r>
            <a:r>
              <a:rPr lang="ms-MY" sz="1600" b="1" i="1" dirty="0">
                <a:latin typeface="Albertus Medium"/>
                <a:ea typeface="Calibri" pitchFamily="34" charset="0"/>
                <a:cs typeface="Times New Roman" pitchFamily="18" charset="0"/>
              </a:rPr>
              <a:t>laminate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 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dan ditampal serta sentiasa berada dalam keadaan baik.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928926" y="1928802"/>
            <a:ext cx="2357454" cy="48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ms-MY" sz="2400" b="1" u="sng" dirty="0">
                <a:ea typeface="Calibri" pitchFamily="34" charset="0"/>
                <a:cs typeface="Times New Roman" pitchFamily="18" charset="0"/>
              </a:rPr>
              <a:t>TATACARA ETIKA</a:t>
            </a:r>
            <a:r>
              <a:rPr lang="ms-MY" sz="2400" dirty="0"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14678" y="619764"/>
            <a:ext cx="3299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lgerian" pitchFamily="82" charset="0"/>
              </a:rPr>
              <a:t>RUANG MENUNGGU</a:t>
            </a:r>
            <a:endParaRPr lang="en-US" sz="28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86050" y="2143116"/>
            <a:ext cx="4572000" cy="33865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TIDAK MAKAN  DAN MINUM DI RUANG MENUNGGU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TIDAK TIDUR / BARING DI ATAS KERUSI RUANG MENUNGGU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SIMPAN SEMULA BAHAN BACAAN DI TEMPAT YANG TELAH DISEDIAKAN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KEBERSIHAN DAN KEKEMASAN RUANG MENUNGGU SENTIASA DIJAGA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JANGAN MEMBUAT BISING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86050" y="200024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TIDAK MAKAN  DAN MINUM DI SUDUT BACAAN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SIMPAN SEMULA BAHAN BACAAN DI TEMPAT YANG TELAH DISEDIAKAN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KEBERSIHAN DAN KEKEMASAN SUDUT BACAAN SENTIASA DIJAGA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JANGAN MEMBUAT BISING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286116" y="57148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lgerian" pitchFamily="82" charset="0"/>
              </a:rPr>
              <a:t>SUDUT BACAAN</a:t>
            </a:r>
            <a:endParaRPr lang="en-US" sz="32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00364" y="2000240"/>
            <a:ext cx="4214842" cy="273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ms-MY" sz="1600" b="1" u="sng" dirty="0">
                <a:latin typeface="Albertus Medium"/>
                <a:ea typeface="Calibri" pitchFamily="34" charset="0"/>
                <a:cs typeface="Times New Roman" pitchFamily="18" charset="0"/>
              </a:rPr>
              <a:t>TATACARA ETIKA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Tampal etika di dinding berhampiran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pintu masuk </a:t>
            </a:r>
            <a:r>
              <a:rPr lang="ms-MY" sz="1600" dirty="0" smtClean="0">
                <a:latin typeface="Albertus Medium"/>
                <a:ea typeface="Calibri" pitchFamily="34" charset="0"/>
                <a:cs typeface="Times New Roman" pitchFamily="18" charset="0"/>
              </a:rPr>
              <a:t>Ruang Menunggu;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Cetakan etika mengikut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saiz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yang bersesuaian (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A4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/ ½ A4);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Pastikan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etika dilaminate 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dan ditampal serta sentiasa berada dalam keadaan baik.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643174" y="2143116"/>
            <a:ext cx="507209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1200" b="1" dirty="0">
                <a:latin typeface="Albertus Medium" pitchFamily="34" charset="0"/>
              </a:rPr>
              <a:t>PERALATAN DIBERSIHKAN DAN DILETAKKAN DI </a:t>
            </a:r>
            <a:endParaRPr lang="en-US" sz="1200" b="1" dirty="0" smtClean="0">
              <a:latin typeface="Albertus Medium" pitchFamily="34" charset="0"/>
            </a:endParaRPr>
          </a:p>
          <a:p>
            <a:pPr marL="400050" indent="-400050"/>
            <a:r>
              <a:rPr lang="en-US" sz="1200" b="1" dirty="0" smtClean="0">
                <a:latin typeface="Albertus Medium" pitchFamily="34" charset="0"/>
              </a:rPr>
              <a:t>	TEMPAT </a:t>
            </a:r>
            <a:r>
              <a:rPr lang="en-US" sz="1200" b="1" dirty="0">
                <a:latin typeface="Albertus Medium" pitchFamily="34" charset="0"/>
              </a:rPr>
              <a:t>ASAL</a:t>
            </a:r>
          </a:p>
          <a:p>
            <a:pPr marL="400050" indent="-400050">
              <a:buFont typeface="Calibri" pitchFamily="34" charset="0"/>
              <a:buAutoNum type="romanLcPeriod"/>
            </a:pPr>
            <a:endParaRPr lang="en-US" sz="1200" b="1" dirty="0">
              <a:latin typeface="Albertus Medium" pitchFamily="34" charset="0"/>
            </a:endParaRPr>
          </a:p>
          <a:p>
            <a:pPr marL="400050" indent="-400050"/>
            <a:r>
              <a:rPr lang="en-US" sz="1200" b="1" dirty="0" smtClean="0">
                <a:latin typeface="Albertus Medium" pitchFamily="34" charset="0"/>
              </a:rPr>
              <a:t>ii.	MEJA </a:t>
            </a:r>
            <a:r>
              <a:rPr lang="en-US" sz="1200" b="1" dirty="0">
                <a:latin typeface="Albertus Medium" pitchFamily="34" charset="0"/>
              </a:rPr>
              <a:t>MAKAN SENTIASA DALAM KEADAAN </a:t>
            </a:r>
            <a:r>
              <a:rPr lang="en-US" sz="1200" b="1" dirty="0" smtClean="0">
                <a:latin typeface="Albertus Medium" pitchFamily="34" charset="0"/>
              </a:rPr>
              <a:t>KEMAS</a:t>
            </a:r>
          </a:p>
          <a:p>
            <a:pPr marL="400050" indent="-400050"/>
            <a:r>
              <a:rPr lang="en-US" sz="1200" b="1" dirty="0" smtClean="0">
                <a:latin typeface="Albertus Medium" pitchFamily="34" charset="0"/>
              </a:rPr>
              <a:t>	DAN </a:t>
            </a:r>
            <a:r>
              <a:rPr lang="en-US" sz="1200" b="1" dirty="0">
                <a:latin typeface="Albertus Medium" pitchFamily="34" charset="0"/>
              </a:rPr>
              <a:t>BERSIH</a:t>
            </a:r>
          </a:p>
          <a:p>
            <a:pPr marL="400050" indent="-400050">
              <a:buFont typeface="Calibri" pitchFamily="34" charset="0"/>
              <a:buAutoNum type="romanLcPeriod"/>
            </a:pPr>
            <a:endParaRPr lang="en-US" sz="1200" b="1" dirty="0">
              <a:latin typeface="Albertus Medium" pitchFamily="34" charset="0"/>
            </a:endParaRPr>
          </a:p>
          <a:p>
            <a:pPr marL="400050" indent="-400050"/>
            <a:r>
              <a:rPr lang="en-US" sz="1200" b="1" dirty="0" smtClean="0">
                <a:latin typeface="Albertus Medium" pitchFamily="34" charset="0"/>
              </a:rPr>
              <a:t>iii.	SUSUN </a:t>
            </a:r>
            <a:r>
              <a:rPr lang="en-US" sz="1200" b="1" dirty="0">
                <a:latin typeface="Albertus Medium" pitchFamily="34" charset="0"/>
              </a:rPr>
              <a:t>KERUSI SETELAH DIGUNAKAN</a:t>
            </a:r>
          </a:p>
          <a:p>
            <a:pPr marL="400050" indent="-400050">
              <a:buFont typeface="Calibri" pitchFamily="34" charset="0"/>
              <a:buAutoNum type="romanLcPeriod"/>
            </a:pPr>
            <a:endParaRPr lang="en-US" sz="1200" b="1" dirty="0">
              <a:latin typeface="Albertus Medium" pitchFamily="34" charset="0"/>
            </a:endParaRPr>
          </a:p>
          <a:p>
            <a:pPr marL="400050" indent="-400050">
              <a:buAutoNum type="romanLcPeriod" startAt="4"/>
            </a:pPr>
            <a:r>
              <a:rPr lang="en-US" sz="1200" b="1" dirty="0" smtClean="0">
                <a:latin typeface="Albertus Medium" pitchFamily="34" charset="0"/>
              </a:rPr>
              <a:t>BUANG </a:t>
            </a:r>
            <a:r>
              <a:rPr lang="en-US" sz="1200" b="1" dirty="0">
                <a:latin typeface="Albertus Medium" pitchFamily="34" charset="0"/>
              </a:rPr>
              <a:t>SAMPAH KE DALAM TONG SAMPAH </a:t>
            </a:r>
            <a:r>
              <a:rPr lang="en-US" sz="1200" b="1" dirty="0" smtClean="0">
                <a:latin typeface="Albertus Medium" pitchFamily="34" charset="0"/>
              </a:rPr>
              <a:t>YANG </a:t>
            </a:r>
            <a:r>
              <a:rPr lang="en-US" sz="1200" b="1" dirty="0">
                <a:latin typeface="Albertus Medium" pitchFamily="34" charset="0"/>
              </a:rPr>
              <a:t>DISEDIAKAN</a:t>
            </a:r>
          </a:p>
          <a:p>
            <a:pPr marL="400050" indent="-400050">
              <a:buFont typeface="Calibri" pitchFamily="34" charset="0"/>
              <a:buAutoNum type="romanLcPeriod"/>
            </a:pPr>
            <a:endParaRPr lang="en-US" sz="1200" b="1" dirty="0">
              <a:latin typeface="Albertus Medium" pitchFamily="34" charset="0"/>
            </a:endParaRPr>
          </a:p>
          <a:p>
            <a:pPr marL="400050" indent="-400050"/>
            <a:r>
              <a:rPr lang="en-US" sz="1200" b="1" dirty="0" smtClean="0">
                <a:latin typeface="Albertus Medium" pitchFamily="34" charset="0"/>
              </a:rPr>
              <a:t>v.	PERALATAN </a:t>
            </a:r>
            <a:r>
              <a:rPr lang="en-US" sz="1200" b="1" dirty="0">
                <a:latin typeface="Albertus Medium" pitchFamily="34" charset="0"/>
              </a:rPr>
              <a:t>ELEKTRIK SENTIASA DIJAGA KEBERSIHAN </a:t>
            </a:r>
            <a:endParaRPr lang="en-US" sz="1200" b="1" dirty="0" smtClean="0">
              <a:latin typeface="Albertus Medium" pitchFamily="34" charset="0"/>
            </a:endParaRPr>
          </a:p>
          <a:p>
            <a:pPr marL="400050" indent="-400050"/>
            <a:r>
              <a:rPr lang="en-US" sz="1200" b="1" dirty="0" smtClean="0">
                <a:latin typeface="Albertus Medium" pitchFamily="34" charset="0"/>
              </a:rPr>
              <a:t>	DAN </a:t>
            </a:r>
            <a:r>
              <a:rPr lang="en-US" sz="1200" b="1" dirty="0">
                <a:latin typeface="Albertus Medium" pitchFamily="34" charset="0"/>
              </a:rPr>
              <a:t>KESELAMATANNYA</a:t>
            </a:r>
          </a:p>
          <a:p>
            <a:pPr marL="400050" indent="-400050">
              <a:buFont typeface="Calibri" pitchFamily="34" charset="0"/>
              <a:buAutoNum type="romanLcPeriod"/>
            </a:pPr>
            <a:endParaRPr lang="en-US" sz="1200" b="1" dirty="0">
              <a:latin typeface="Albertus Medium" pitchFamily="34" charset="0"/>
            </a:endParaRPr>
          </a:p>
          <a:p>
            <a:pPr marL="400050" indent="-400050"/>
            <a:r>
              <a:rPr lang="en-US" sz="1200" b="1" dirty="0" smtClean="0">
                <a:latin typeface="Albertus Medium" pitchFamily="34" charset="0"/>
              </a:rPr>
              <a:t>vi.	SUIS </a:t>
            </a:r>
            <a:r>
              <a:rPr lang="en-US" sz="1200" b="1" dirty="0">
                <a:latin typeface="Albertus Medium" pitchFamily="34" charset="0"/>
              </a:rPr>
              <a:t>LAMPU DIPADAM SELEPAS DIGUNAKAN</a:t>
            </a:r>
          </a:p>
          <a:p>
            <a:pPr marL="400050" indent="-400050">
              <a:buFont typeface="Calibri" pitchFamily="34" charset="0"/>
              <a:buAutoNum type="romanLcPeriod"/>
            </a:pPr>
            <a:endParaRPr lang="en-US" sz="1200" b="1" dirty="0">
              <a:latin typeface="Albertus Medium" pitchFamily="34" charset="0"/>
            </a:endParaRPr>
          </a:p>
          <a:p>
            <a:pPr marL="400050" indent="-400050"/>
            <a:r>
              <a:rPr lang="en-US" sz="1200" b="1" dirty="0" smtClean="0">
                <a:latin typeface="Albertus Medium" pitchFamily="34" charset="0"/>
              </a:rPr>
              <a:t>vii.	KEBERSIHAN </a:t>
            </a:r>
            <a:r>
              <a:rPr lang="en-US" sz="1200" b="1" dirty="0">
                <a:latin typeface="Albertus Medium" pitchFamily="34" charset="0"/>
              </a:rPr>
              <a:t>DAN KESELAMATAN PANTRI SENTIASA DIJAGA</a:t>
            </a:r>
          </a:p>
        </p:txBody>
      </p:sp>
      <p:sp>
        <p:nvSpPr>
          <p:cNvPr id="7" name="Rectangle 6"/>
          <p:cNvSpPr/>
          <p:nvPr/>
        </p:nvSpPr>
        <p:spPr>
          <a:xfrm>
            <a:off x="3857620" y="568091"/>
            <a:ext cx="1786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PANTRI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00364" y="2000240"/>
            <a:ext cx="4214842" cy="273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ms-MY" sz="1600" b="1" u="sng" dirty="0">
                <a:latin typeface="Albertus Medium"/>
                <a:ea typeface="Calibri" pitchFamily="34" charset="0"/>
                <a:cs typeface="Times New Roman" pitchFamily="18" charset="0"/>
              </a:rPr>
              <a:t>TATACARA ETIKA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Tampal etika di dinding berhampiran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pintu masuk </a:t>
            </a:r>
            <a:r>
              <a:rPr lang="ms-MY" sz="1600" dirty="0" smtClean="0">
                <a:latin typeface="Albertus Medium"/>
                <a:ea typeface="Calibri" pitchFamily="34" charset="0"/>
                <a:cs typeface="Times New Roman" pitchFamily="18" charset="0"/>
              </a:rPr>
              <a:t>Pantri;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Cetakan etika mengikut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saiz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yang bersesuaian (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A4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/ ½ A4);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Pastikan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etika dilaminate 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dan ditampal serta sentiasa berada dalam keadaan baik.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2428860" y="1724942"/>
            <a:ext cx="5364163" cy="449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lnSpc>
                <a:spcPct val="150000"/>
              </a:lnSpc>
              <a:buFont typeface="Calibri" pitchFamily="34" charset="0"/>
              <a:buAutoNum type="romanLcPeriod"/>
            </a:pPr>
            <a:r>
              <a:rPr lang="en-US" sz="1200" b="1" dirty="0">
                <a:latin typeface="Albertus Medium" pitchFamily="34" charset="0"/>
              </a:rPr>
              <a:t>SEJADAH , KAIN PELIKAT/TELEKUNG DISIMPAN DI TEMPAT YANG DISEDIAKAN SELEPAS DIGUNAKAN</a:t>
            </a:r>
          </a:p>
          <a:p>
            <a:pPr marL="400050" indent="-400050">
              <a:lnSpc>
                <a:spcPct val="150000"/>
              </a:lnSpc>
              <a:buFont typeface="Calibri" pitchFamily="34" charset="0"/>
              <a:buAutoNum type="romanLcPeriod"/>
            </a:pPr>
            <a:endParaRPr lang="en-US" sz="1200" b="1" dirty="0">
              <a:latin typeface="Albertus Medium" pitchFamily="34" charset="0"/>
            </a:endParaRPr>
          </a:p>
          <a:p>
            <a:pPr marL="400050" indent="-400050">
              <a:lnSpc>
                <a:spcPct val="150000"/>
              </a:lnSpc>
              <a:buFont typeface="Calibri" pitchFamily="34" charset="0"/>
              <a:buAutoNum type="romanLcPeriod"/>
            </a:pPr>
            <a:r>
              <a:rPr lang="en-US" sz="1200" b="1" dirty="0">
                <a:latin typeface="Albertus Medium" pitchFamily="34" charset="0"/>
              </a:rPr>
              <a:t>AL-QURAN DAN KITAB DI SIMPAN DI RAK YANG </a:t>
            </a:r>
            <a:r>
              <a:rPr lang="en-US" sz="1200" b="1" dirty="0" smtClean="0">
                <a:latin typeface="Albertus Medium" pitchFamily="34" charset="0"/>
              </a:rPr>
              <a:t>DISEDIAKAN </a:t>
            </a:r>
            <a:r>
              <a:rPr lang="en-US" sz="1200" b="1" dirty="0">
                <a:latin typeface="Albertus Medium" pitchFamily="34" charset="0"/>
              </a:rPr>
              <a:t>SELEPAS DIGUNAKAN</a:t>
            </a:r>
          </a:p>
          <a:p>
            <a:pPr marL="400050" indent="-400050">
              <a:lnSpc>
                <a:spcPct val="150000"/>
              </a:lnSpc>
              <a:buFont typeface="Calibri" pitchFamily="34" charset="0"/>
              <a:buAutoNum type="romanLcPeriod"/>
            </a:pPr>
            <a:endParaRPr lang="en-US" sz="1200" b="1" dirty="0">
              <a:latin typeface="Albertus Medium" pitchFamily="34" charset="0"/>
            </a:endParaRPr>
          </a:p>
          <a:p>
            <a:pPr marL="400050" indent="-400050">
              <a:lnSpc>
                <a:spcPct val="150000"/>
              </a:lnSpc>
              <a:buFont typeface="Calibri" pitchFamily="34" charset="0"/>
              <a:buAutoNum type="romanLcPeriod"/>
            </a:pPr>
            <a:r>
              <a:rPr lang="en-US" sz="1200" b="1" dirty="0">
                <a:latin typeface="Albertus Medium" pitchFamily="34" charset="0"/>
              </a:rPr>
              <a:t>TELEFON BIMBIT DITUTUP/ BERADA DALAM MOD SENYAP</a:t>
            </a:r>
          </a:p>
          <a:p>
            <a:pPr marL="400050" indent="-400050">
              <a:lnSpc>
                <a:spcPct val="150000"/>
              </a:lnSpc>
              <a:buFont typeface="Calibri" pitchFamily="34" charset="0"/>
              <a:buAutoNum type="romanLcPeriod"/>
            </a:pPr>
            <a:endParaRPr lang="en-US" sz="1200" b="1" dirty="0">
              <a:latin typeface="Albertus Medium" pitchFamily="34" charset="0"/>
            </a:endParaRPr>
          </a:p>
          <a:p>
            <a:pPr marL="400050" indent="-400050">
              <a:lnSpc>
                <a:spcPct val="150000"/>
              </a:lnSpc>
              <a:buFont typeface="Calibri" pitchFamily="34" charset="0"/>
              <a:buAutoNum type="romanLcPeriod"/>
            </a:pPr>
            <a:r>
              <a:rPr lang="en-US" sz="1200" b="1" dirty="0">
                <a:latin typeface="Albertus Medium" pitchFamily="34" charset="0"/>
              </a:rPr>
              <a:t>DILARANG TIDUR DI DALAM SURAU</a:t>
            </a:r>
          </a:p>
          <a:p>
            <a:pPr marL="400050" indent="-400050">
              <a:lnSpc>
                <a:spcPct val="150000"/>
              </a:lnSpc>
              <a:buFont typeface="Calibri" pitchFamily="34" charset="0"/>
              <a:buAutoNum type="romanLcPeriod"/>
            </a:pPr>
            <a:endParaRPr lang="en-US" sz="1200" b="1" dirty="0">
              <a:latin typeface="Albertus Medium" pitchFamily="34" charset="0"/>
            </a:endParaRPr>
          </a:p>
          <a:p>
            <a:pPr marL="400050" indent="-400050">
              <a:lnSpc>
                <a:spcPct val="150000"/>
              </a:lnSpc>
              <a:buFont typeface="Calibri" pitchFamily="34" charset="0"/>
              <a:buAutoNum type="romanLcPeriod"/>
            </a:pPr>
            <a:r>
              <a:rPr lang="en-US" sz="1200" b="1" dirty="0">
                <a:latin typeface="Albertus Medium" pitchFamily="34" charset="0"/>
              </a:rPr>
              <a:t>DILARANG MEMBUAT BISING DI DALAM SURAU</a:t>
            </a:r>
          </a:p>
          <a:p>
            <a:pPr marL="400050" indent="-400050">
              <a:lnSpc>
                <a:spcPct val="150000"/>
              </a:lnSpc>
              <a:buFont typeface="Calibri" pitchFamily="34" charset="0"/>
              <a:buAutoNum type="romanLcPeriod"/>
            </a:pPr>
            <a:endParaRPr lang="en-US" sz="1200" b="1" dirty="0">
              <a:latin typeface="Albertus Medium" pitchFamily="34" charset="0"/>
            </a:endParaRPr>
          </a:p>
          <a:p>
            <a:pPr marL="400050" indent="-400050">
              <a:lnSpc>
                <a:spcPct val="150000"/>
              </a:lnSpc>
              <a:buFont typeface="Calibri" pitchFamily="34" charset="0"/>
              <a:buAutoNum type="romanLcPeriod"/>
            </a:pPr>
            <a:r>
              <a:rPr lang="en-US" sz="1200" b="1" dirty="0">
                <a:latin typeface="Albertus Medium" pitchFamily="34" charset="0"/>
              </a:rPr>
              <a:t>KEBERSIHAN DAN KESELAMATAN SURAU SENTIASA DIJAGA</a:t>
            </a:r>
          </a:p>
          <a:p>
            <a:pPr marL="400050" indent="-400050">
              <a:lnSpc>
                <a:spcPct val="150000"/>
              </a:lnSpc>
              <a:buFont typeface="Calibri" pitchFamily="34" charset="0"/>
              <a:buAutoNum type="romanLcPeriod"/>
            </a:pPr>
            <a:endParaRPr lang="en-US" sz="1200" b="1" dirty="0">
              <a:latin typeface="Albertus Medium" pitchFamily="34" charset="0"/>
            </a:endParaRPr>
          </a:p>
          <a:p>
            <a:pPr marL="400050" indent="-400050">
              <a:lnSpc>
                <a:spcPct val="150000"/>
              </a:lnSpc>
              <a:buFont typeface="Calibri" pitchFamily="34" charset="0"/>
              <a:buAutoNum type="romanLcPeriod"/>
            </a:pPr>
            <a:r>
              <a:rPr lang="en-US" sz="1200" b="1" dirty="0">
                <a:latin typeface="Albertus Medium" pitchFamily="34" charset="0"/>
              </a:rPr>
              <a:t>PINTU PAGAR DAN PINTU </a:t>
            </a:r>
            <a:r>
              <a:rPr lang="en-US" sz="1200" b="1" dirty="0" smtClean="0">
                <a:latin typeface="Albertus Medium" pitchFamily="34" charset="0"/>
              </a:rPr>
              <a:t>SURAU </a:t>
            </a:r>
            <a:r>
              <a:rPr lang="en-US" sz="1200" b="1" dirty="0">
                <a:latin typeface="Albertus Medium" pitchFamily="34" charset="0"/>
              </a:rPr>
              <a:t>HENDAKLAH SENTIASA DITUTUP</a:t>
            </a:r>
          </a:p>
        </p:txBody>
      </p:sp>
      <p:sp>
        <p:nvSpPr>
          <p:cNvPr id="8" name="Rectangle 7"/>
          <p:cNvSpPr/>
          <p:nvPr/>
        </p:nvSpPr>
        <p:spPr>
          <a:xfrm>
            <a:off x="4015992" y="571480"/>
            <a:ext cx="1484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lgerian" pitchFamily="82" charset="0"/>
              </a:rPr>
              <a:t>SURAU</a:t>
            </a:r>
            <a:endParaRPr lang="en-US" sz="32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00364" y="2000240"/>
            <a:ext cx="4214842" cy="273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ms-MY" sz="1600" b="1" u="sng" dirty="0">
                <a:latin typeface="Albertus Medium"/>
                <a:ea typeface="Calibri" pitchFamily="34" charset="0"/>
                <a:cs typeface="Times New Roman" pitchFamily="18" charset="0"/>
              </a:rPr>
              <a:t>TATACARA ETIKA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Tampal etika di dinding berhampiran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pintu masuk </a:t>
            </a:r>
            <a:r>
              <a:rPr lang="ms-MY" sz="1600" dirty="0" smtClean="0">
                <a:latin typeface="Albertus Medium"/>
                <a:ea typeface="Calibri" pitchFamily="34" charset="0"/>
                <a:cs typeface="Times New Roman" pitchFamily="18" charset="0"/>
              </a:rPr>
              <a:t>Surau;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Cetakan etika mengikut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saiz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yang bersesuaian (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A4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/ ½ A4);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Pastikan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etika dilaminate 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dan ditampal serta sentiasa berada dalam keadaan baik.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6" name="Picture 5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86082" y="1714488"/>
            <a:ext cx="4572000" cy="44901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RUJUK PEGAWAI PEMILIK BILIK BAIDURI  2 UNTUK MENDAPATKAN FAIL YANG DIPERLUKAN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FAIL KELUAR / MASUK PERLU DIREKOD KE DALAM BUKU PERGERAKAN FAIL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FAIL HENDAKLAH DISUSUN SECARA TERATUR DAN KEMAS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AMBIL FAIL DENGAN CERMAT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LETAK SEMULA FAIL KE TEMPAT ASAL SETELAH DIGUNAKAN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KEBERSIHAN DAN KESELAMATAN BILIK FAIL SENTIASA DIJAGA</a:t>
            </a:r>
            <a:endParaRPr lang="en-US" sz="1200" b="1" dirty="0">
              <a:latin typeface="Albertus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57148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BAIDURI 2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7422" y="1785926"/>
            <a:ext cx="5365750" cy="38779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>
                <a:latin typeface="Albertus Medium" pitchFamily="34" charset="0"/>
                <a:cs typeface="+mn-cs"/>
              </a:rPr>
              <a:t>PAIP AIR  DITUTUP  SELEPAS DIGUNAKAN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>
              <a:latin typeface="Albertus Medium" pitchFamily="34" charset="0"/>
              <a:cs typeface="+mn-cs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>
                <a:latin typeface="Albertus Medium" pitchFamily="34" charset="0"/>
                <a:cs typeface="+mn-cs"/>
              </a:rPr>
              <a:t>TANDAS DIPAM (FLUSH) SELEPAS DIGUNAKAN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>
              <a:latin typeface="Albertus Medium" pitchFamily="34" charset="0"/>
              <a:cs typeface="+mn-cs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>
                <a:latin typeface="Albertus Medium" pitchFamily="34" charset="0"/>
                <a:cs typeface="+mn-cs"/>
              </a:rPr>
              <a:t>TIDAK MEMBUANG TISU, SISA MAKANAN, TUALA WANITA ATAU PUNTUNG ROKOK KE DALAM MANGKUK TANDAS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>
              <a:latin typeface="Albertus Medium" pitchFamily="34" charset="0"/>
              <a:cs typeface="+mn-cs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>
                <a:latin typeface="Albertus Medium" pitchFamily="34" charset="0"/>
                <a:cs typeface="+mn-cs"/>
              </a:rPr>
              <a:t>TISU KERTAS DIGUNAKAN PADA KADAR YANG SEPATUTNYA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>
              <a:latin typeface="Albertus Medium" pitchFamily="34" charset="0"/>
              <a:cs typeface="+mn-cs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>
                <a:latin typeface="Albertus Medium" pitchFamily="34" charset="0"/>
                <a:cs typeface="+mn-cs"/>
              </a:rPr>
              <a:t>SISA MAKANAN TIDAK DIBUANG KE DALAM SINKI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>
              <a:latin typeface="Albertus Medium" pitchFamily="34" charset="0"/>
              <a:cs typeface="+mn-cs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>
                <a:latin typeface="Albertus Medium" pitchFamily="34" charset="0"/>
                <a:cs typeface="+mn-cs"/>
              </a:rPr>
              <a:t>KEBERSIHAN DAN KESELAMATAN TANDAS </a:t>
            </a:r>
            <a:r>
              <a:rPr lang="en-US" sz="1200" b="1" dirty="0" smtClean="0">
                <a:latin typeface="Albertus Medium" pitchFamily="34" charset="0"/>
                <a:cs typeface="+mn-cs"/>
              </a:rPr>
              <a:t>SENTIASA </a:t>
            </a:r>
            <a:r>
              <a:rPr lang="en-US" sz="1200" b="1" dirty="0">
                <a:latin typeface="Albertus Medium" pitchFamily="34" charset="0"/>
                <a:cs typeface="+mn-cs"/>
              </a:rPr>
              <a:t>DIJAGA 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dirty="0">
              <a:latin typeface="Albertus Medium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1200" dirty="0"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0122" y="403191"/>
            <a:ext cx="25234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Algerian" pitchFamily="82" charset="0"/>
              </a:rPr>
              <a:t>Penggunaan</a:t>
            </a:r>
            <a:endParaRPr lang="en-US" sz="2800" b="1" dirty="0" smtClean="0">
              <a:solidFill>
                <a:schemeClr val="bg1"/>
              </a:solidFill>
              <a:latin typeface="Algerian" pitchFamily="82" charset="0"/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  <a:latin typeface="Algerian" pitchFamily="82" charset="0"/>
              </a:rPr>
              <a:t>tandas</a:t>
            </a:r>
            <a:endParaRPr lang="en-US" sz="28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00364" y="2000240"/>
            <a:ext cx="4214842" cy="273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ms-MY" sz="1600" b="1" u="sng" dirty="0">
                <a:latin typeface="Albertus Medium"/>
                <a:ea typeface="Calibri" pitchFamily="34" charset="0"/>
                <a:cs typeface="Times New Roman" pitchFamily="18" charset="0"/>
              </a:rPr>
              <a:t>TATACARA ETIKA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Tampal etika di dinding berhampiran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pintu masuk </a:t>
            </a:r>
            <a:r>
              <a:rPr lang="ms-MY" sz="1600" dirty="0" smtClean="0">
                <a:latin typeface="Albertus Medium"/>
                <a:ea typeface="Calibri" pitchFamily="34" charset="0"/>
                <a:cs typeface="Times New Roman" pitchFamily="18" charset="0"/>
              </a:rPr>
              <a:t>utama tandas;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Cetakan etika mengikut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saiz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yang bersesuaian (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A4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/ ½ A4);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Pastikan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etika dilaminate 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dan ditampal serta sentiasa berada dalam keadaan baik.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48750" y="357166"/>
            <a:ext cx="2523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lgerian" pitchFamily="82" charset="0"/>
              </a:rPr>
              <a:t>Tempat</a:t>
            </a:r>
            <a:endParaRPr lang="en-US" sz="28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lgerian" pitchFamily="82" charset="0"/>
              </a:rPr>
              <a:t>wuduk</a:t>
            </a:r>
            <a:endParaRPr lang="en-US" sz="28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2428860" y="1928802"/>
            <a:ext cx="536416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US" sz="1200" b="1" dirty="0">
                <a:latin typeface="Albertus Medium" pitchFamily="34" charset="0"/>
              </a:rPr>
              <a:t>DILARANG MEMBUANG SISA MAKANAN DI TEMPAT WUDUK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endParaRPr lang="en-US" sz="1200" b="1" dirty="0">
              <a:latin typeface="Albertus Medium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US" sz="1200" b="1" dirty="0">
                <a:latin typeface="Albertus Medium" pitchFamily="34" charset="0"/>
              </a:rPr>
              <a:t>DILARANG MEMBUANG AIR KECIL DI TEMPAT WUDUK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endParaRPr lang="en-US" sz="1200" b="1" dirty="0">
              <a:latin typeface="Albertus Medium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US" sz="1200" b="1" dirty="0">
                <a:latin typeface="Albertus Medium" pitchFamily="34" charset="0"/>
              </a:rPr>
              <a:t>PAIP AIR HENDAKLAH DITUTUP SETELAH DIGUNAKAN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endParaRPr lang="en-US" sz="1200" b="1" dirty="0">
              <a:latin typeface="Albertus Medium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US" sz="1200" b="1" dirty="0">
                <a:latin typeface="Albertus Medium" pitchFamily="34" charset="0"/>
              </a:rPr>
              <a:t>SELIPAR HENDAKLAH DISUSUN SETELAH </a:t>
            </a:r>
            <a:r>
              <a:rPr lang="en-US" sz="1200" b="1" dirty="0" smtClean="0">
                <a:latin typeface="Albertus Medium" pitchFamily="34" charset="0"/>
              </a:rPr>
              <a:t>DIGUNAKAN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endParaRPr lang="en-US" sz="1200" b="1" dirty="0">
              <a:latin typeface="Albertus Medium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US" sz="1200" b="1" dirty="0">
                <a:latin typeface="Albertus Medium" pitchFamily="34" charset="0"/>
              </a:rPr>
              <a:t>KEBERSIHAN DAN KESELAMATAN TEMPAT </a:t>
            </a:r>
            <a:r>
              <a:rPr lang="en-US" sz="1200" b="1" dirty="0" smtClean="0">
                <a:latin typeface="Albertus Medium" pitchFamily="34" charset="0"/>
              </a:rPr>
              <a:t> WUDUK SENTIASA DIJAGA 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US" sz="1200" b="1" dirty="0" smtClean="0">
                <a:latin typeface="Albertus Medium" pitchFamily="34" charset="0"/>
              </a:rPr>
              <a:t>TIDAK DIBENARKAN MELETAK BARANG CUCIAN TANDAS DI ATAS KABINET SINKI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endParaRPr lang="en-US" sz="1200" dirty="0">
              <a:latin typeface="Albertus Medium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00364" y="2000240"/>
            <a:ext cx="4214842" cy="273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ms-MY" sz="1600" b="1" u="sng" dirty="0">
                <a:latin typeface="Albertus Medium"/>
                <a:ea typeface="Calibri" pitchFamily="34" charset="0"/>
                <a:cs typeface="Times New Roman" pitchFamily="18" charset="0"/>
              </a:rPr>
              <a:t>TATACARA ETIKA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Tampal etika di dinding </a:t>
            </a:r>
            <a:r>
              <a:rPr lang="ms-MY" sz="1600" b="1" dirty="0" smtClean="0">
                <a:latin typeface="Albertus Medium"/>
                <a:ea typeface="Calibri" pitchFamily="34" charset="0"/>
                <a:cs typeface="Times New Roman" pitchFamily="18" charset="0"/>
              </a:rPr>
              <a:t>berhampiran</a:t>
            </a:r>
            <a:r>
              <a:rPr lang="ms-MY" sz="1600" dirty="0" smtClean="0">
                <a:latin typeface="Albertus Medium"/>
                <a:ea typeface="Calibri" pitchFamily="34" charset="0"/>
                <a:cs typeface="Times New Roman" pitchFamily="18" charset="0"/>
              </a:rPr>
              <a:t> tempat wuduk;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Cetakan etika mengikut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saiz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yang bersesuaian (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A4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/ ½ A4);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Pastikan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etika dilaminate 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dan ditampal serta sentiasa berada dalam keadaan baik.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18657" y="571480"/>
            <a:ext cx="2287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Algerian" pitchFamily="82" charset="0"/>
              </a:rPr>
              <a:t>Bilik</a:t>
            </a:r>
            <a:r>
              <a:rPr lang="en-US" sz="3200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lgerian" pitchFamily="82" charset="0"/>
              </a:rPr>
              <a:t>stor</a:t>
            </a:r>
            <a:endParaRPr lang="en-US" sz="3200" dirty="0" smtClean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2428860" y="1785926"/>
            <a:ext cx="5364163" cy="476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HANYA PEGAWAI YANG BERKENAAN SAHAJA YANG DIBENARKAN MASUK KE DALAM BILIK STOR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BARANGAN ALAT TULIS DISUSUN MENGIKUT KATEGORI DAN LOKASI YANG TELAH DITETAPKAN SAHAJA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PENGELUARAN BARANG MENGIKUT JENIS DAN KUANTITI YANG DIPERLUKAN SAHAJA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REKOD PERMOHONAN DI KEW.PS-10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KEW.PS-3/KEW.PS-4 HENDAKLAH DIKEMASKINI DENGAN SEGERA SETIAP KALI BERLAKU TRANSAKSI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KEBERSIHAN DAN KESELAMATAN BILIK STOR SENTIASA DIJAGA</a:t>
            </a:r>
          </a:p>
          <a:p>
            <a:pPr marL="400050" indent="-400050">
              <a:lnSpc>
                <a:spcPct val="150000"/>
              </a:lnSpc>
            </a:pPr>
            <a:endParaRPr lang="en-US" sz="1200" b="1" dirty="0">
              <a:latin typeface="Albertus Medium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00298" y="1928802"/>
            <a:ext cx="5214974" cy="406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ms-MY" sz="1600" b="1" dirty="0" smtClean="0">
                <a:latin typeface="Albertus Medium"/>
                <a:ea typeface="Calibri" pitchFamily="34" charset="0"/>
                <a:cs typeface="Times New Roman" pitchFamily="18" charset="0"/>
              </a:rPr>
              <a:t>	</a:t>
            </a:r>
            <a:r>
              <a:rPr lang="ms-MY" sz="1600" b="1" u="sng" dirty="0" smtClean="0">
                <a:latin typeface="Albertus Medium"/>
                <a:ea typeface="Calibri" pitchFamily="34" charset="0"/>
                <a:cs typeface="Times New Roman" pitchFamily="18" charset="0"/>
              </a:rPr>
              <a:t>TATACARA ETIKA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Semua permohonan menggunakan </a:t>
            </a:r>
            <a:r>
              <a:rPr lang="ms-MY" sz="1600" b="1" dirty="0" smtClean="0">
                <a:ea typeface="Calibri" pitchFamily="34" charset="0"/>
                <a:cs typeface="Times New Roman" pitchFamily="18" charset="0"/>
              </a:rPr>
              <a:t>Sistem Pengurusan Stor</a:t>
            </a: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 (SPS);</a:t>
            </a:r>
            <a:endParaRPr lang="en-MY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b="1" dirty="0" smtClean="0">
                <a:ea typeface="Calibri" pitchFamily="34" charset="0"/>
                <a:cs typeface="Times New Roman" pitchFamily="18" charset="0"/>
              </a:rPr>
              <a:t>Kemaskini rekod </a:t>
            </a: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di SPS setiap kali berlaku transaksi;</a:t>
            </a:r>
            <a:endParaRPr lang="en-MY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Cetakan etika mengikut </a:t>
            </a:r>
            <a:r>
              <a:rPr lang="ms-MY" sz="1600" b="1" dirty="0" smtClean="0">
                <a:ea typeface="Calibri" pitchFamily="34" charset="0"/>
                <a:cs typeface="Times New Roman" pitchFamily="18" charset="0"/>
              </a:rPr>
              <a:t>saiz</a:t>
            </a: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 yang bersesuaian (</a:t>
            </a:r>
            <a:r>
              <a:rPr lang="ms-MY" sz="1600" b="1" dirty="0" smtClean="0">
                <a:ea typeface="Calibri" pitchFamily="34" charset="0"/>
                <a:cs typeface="Times New Roman" pitchFamily="18" charset="0"/>
              </a:rPr>
              <a:t>A4</a:t>
            </a: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 / ½ A4);</a:t>
            </a:r>
            <a:endParaRPr lang="en-MY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Tampal etika di bahagian dalam bilik, bersebelahan dengan </a:t>
            </a:r>
            <a:r>
              <a:rPr lang="ms-MY" sz="1600" b="1" dirty="0" smtClean="0">
                <a:ea typeface="Calibri" pitchFamily="34" charset="0"/>
                <a:cs typeface="Times New Roman" pitchFamily="18" charset="0"/>
              </a:rPr>
              <a:t>pintu masuk </a:t>
            </a: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/ laluan masuk;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Pastikan </a:t>
            </a:r>
            <a:r>
              <a:rPr lang="ms-MY" sz="1600" b="1" dirty="0" smtClean="0">
                <a:ea typeface="Calibri" pitchFamily="34" charset="0"/>
                <a:cs typeface="Times New Roman" pitchFamily="18" charset="0"/>
              </a:rPr>
              <a:t>etika dilaminate </a:t>
            </a: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dan ditampal serta sentiasa berada dalam keadaan baik.</a:t>
            </a:r>
            <a:endParaRPr lang="en-MY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ms-MY" sz="1600" dirty="0" smtClean="0">
                <a:latin typeface="Albertus Medium"/>
                <a:ea typeface="Calibri" pitchFamily="34" charset="0"/>
                <a:cs typeface="Times New Roman" pitchFamily="18" charset="0"/>
              </a:rPr>
              <a:t> </a:t>
            </a:r>
            <a:endParaRPr lang="ms-MY" sz="1600" dirty="0">
              <a:latin typeface="Albertus Medium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22198" y="403191"/>
            <a:ext cx="36215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lgerian" pitchFamily="82" charset="0"/>
              </a:rPr>
              <a:t>Penggunaan</a:t>
            </a:r>
            <a:r>
              <a:rPr lang="en-US" sz="2800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lgerian" pitchFamily="82" charset="0"/>
              </a:rPr>
              <a:t>mesin</a:t>
            </a:r>
            <a:endParaRPr lang="en-US" sz="2800" dirty="0" smtClean="0">
              <a:solidFill>
                <a:schemeClr val="bg1"/>
              </a:solidFill>
              <a:latin typeface="Algerian" pitchFamily="82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Algerian" pitchFamily="82" charset="0"/>
              </a:rPr>
              <a:t>fotostat</a:t>
            </a:r>
            <a:endParaRPr lang="en-US" sz="2800" dirty="0" smtClean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2428860" y="2118558"/>
            <a:ext cx="5364163" cy="338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KERTAS YANG HENDAK DIGUNAKAN MENCUKUPI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DAWAI KOKOT / KLIP KERTAS DIASINGKAN SEBELUM DIFOTOSTAT / FAKS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PENGGUNAAN MESIN  HANYA UNTUK URUSAN RASMI SAHAJA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REKOD SETIAP PENGGUNAAN DI DALAM BUKU REKOD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KEBERSIHAN DAN KESELAMATAN PERALATAN MESIN FOTOSTAT / FAKS SENTIASA DIJAGA</a:t>
            </a:r>
          </a:p>
          <a:p>
            <a:pPr marL="400050" indent="-400050">
              <a:lnSpc>
                <a:spcPct val="150000"/>
              </a:lnSpc>
            </a:pPr>
            <a:endParaRPr lang="en-US" sz="1200" b="1" dirty="0">
              <a:latin typeface="Albertus Medium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14644" y="2000240"/>
            <a:ext cx="4572000" cy="36591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KERTAS YANG HENDAK DIGUNAKAN MENCUKUPI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DAWAI KOKOT / KLIP KERTAS DIASINGKAN SEBELUM DICETAK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PENGGUNAAN MESIN CETAK  HANYA UNTUK URUSAN RASMI SAHAJA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REKOD SETIAP PENGGUNAAN DI DALAM BUKU REKOD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KEBERSIHAN DAN KESELAMATAN PERALATAN MESIN PENCETAK SENTIASA DIJAGA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4678" y="619764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lgerian" pitchFamily="82" charset="0"/>
              </a:rPr>
              <a:t>MESIN PENCETAK</a:t>
            </a:r>
            <a:endParaRPr lang="en-US" sz="28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57422" y="1928802"/>
            <a:ext cx="5357850" cy="399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ms-MY" sz="1600" b="1" dirty="0" smtClean="0">
                <a:latin typeface="Albertus Medium"/>
                <a:ea typeface="Calibri" pitchFamily="34" charset="0"/>
                <a:cs typeface="Times New Roman" pitchFamily="18" charset="0"/>
              </a:rPr>
              <a:t>	</a:t>
            </a:r>
            <a:r>
              <a:rPr lang="ms-MY" sz="1600" b="1" u="sng" dirty="0" smtClean="0">
                <a:latin typeface="Albertus Medium"/>
                <a:ea typeface="Calibri" pitchFamily="34" charset="0"/>
                <a:cs typeface="Times New Roman" pitchFamily="18" charset="0"/>
              </a:rPr>
              <a:t>TATACARA ETIKA</a:t>
            </a:r>
          </a:p>
          <a:p>
            <a:pPr marL="688975" indent="-514350" fontAlgn="auto">
              <a:spcBef>
                <a:spcPts val="0"/>
              </a:spcBef>
              <a:spcAft>
                <a:spcPts val="0"/>
              </a:spcAft>
              <a:buFontTx/>
              <a:buAutoNum type="romanLcPeriod"/>
              <a:defRPr/>
            </a:pPr>
            <a:r>
              <a:rPr lang="ms-MY" sz="1600" dirty="0" smtClean="0"/>
              <a:t>Sediakan </a:t>
            </a:r>
            <a:r>
              <a:rPr lang="ms-MY" sz="1600" b="1" dirty="0" smtClean="0"/>
              <a:t>buku rekod </a:t>
            </a:r>
            <a:r>
              <a:rPr lang="ms-MY" sz="1600" dirty="0" smtClean="0"/>
              <a:t>penggunaan mesin fotostat ;</a:t>
            </a:r>
          </a:p>
          <a:p>
            <a:pPr marL="174625" fontAlgn="auto">
              <a:spcBef>
                <a:spcPts val="0"/>
              </a:spcBef>
              <a:spcAft>
                <a:spcPts val="0"/>
              </a:spcAft>
              <a:defRPr/>
            </a:pPr>
            <a:endParaRPr lang="ms-MY" sz="1600" dirty="0" smtClean="0"/>
          </a:p>
          <a:p>
            <a:pPr marL="688975" indent="-514350" fontAlgn="auto">
              <a:spcBef>
                <a:spcPts val="0"/>
              </a:spcBef>
              <a:spcAft>
                <a:spcPts val="0"/>
              </a:spcAft>
              <a:buFontTx/>
              <a:buAutoNum type="romanLcPeriod" startAt="2"/>
              <a:defRPr/>
            </a:pPr>
            <a:r>
              <a:rPr lang="ms-MY" sz="1600" dirty="0" smtClean="0"/>
              <a:t>Pastikan buku rekod penggunaan dalam keadaan baik dan </a:t>
            </a:r>
            <a:r>
              <a:rPr lang="ms-MY" sz="1600" b="1" dirty="0" smtClean="0"/>
              <a:t>kemaskini</a:t>
            </a:r>
            <a:r>
              <a:rPr lang="ms-MY" sz="1600" dirty="0" smtClean="0"/>
              <a:t>;</a:t>
            </a:r>
          </a:p>
          <a:p>
            <a:pPr marL="174625" fontAlgn="auto">
              <a:spcBef>
                <a:spcPts val="0"/>
              </a:spcBef>
              <a:spcAft>
                <a:spcPts val="0"/>
              </a:spcAft>
              <a:defRPr/>
            </a:pPr>
            <a:endParaRPr lang="ms-MY" sz="1600" dirty="0" smtClean="0"/>
          </a:p>
          <a:p>
            <a:pPr marL="688975" indent="-514350" fontAlgn="auto">
              <a:spcBef>
                <a:spcPts val="0"/>
              </a:spcBef>
              <a:spcAft>
                <a:spcPts val="0"/>
              </a:spcAft>
              <a:buFontTx/>
              <a:buAutoNum type="romanLcPeriod" startAt="3"/>
              <a:defRPr/>
            </a:pPr>
            <a:r>
              <a:rPr lang="ms-MY" sz="1600" dirty="0" smtClean="0"/>
              <a:t>Cetakan etika mengikut </a:t>
            </a:r>
            <a:r>
              <a:rPr lang="ms-MY" sz="1600" b="1" dirty="0" smtClean="0"/>
              <a:t>saiz</a:t>
            </a:r>
            <a:r>
              <a:rPr lang="ms-MY" sz="1600" dirty="0" smtClean="0"/>
              <a:t> yang bersesuaian </a:t>
            </a:r>
          </a:p>
          <a:p>
            <a:pPr marL="1746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1600" dirty="0" smtClean="0"/>
              <a:t>           (</a:t>
            </a:r>
            <a:r>
              <a:rPr lang="ms-MY" sz="1600" b="1" dirty="0" smtClean="0"/>
              <a:t>A4</a:t>
            </a:r>
            <a:r>
              <a:rPr lang="ms-MY" sz="1600" dirty="0" smtClean="0"/>
              <a:t> / ½ A4);</a:t>
            </a:r>
          </a:p>
          <a:p>
            <a:pPr marL="174625" fontAlgn="auto">
              <a:spcBef>
                <a:spcPts val="0"/>
              </a:spcBef>
              <a:spcAft>
                <a:spcPts val="0"/>
              </a:spcAft>
              <a:defRPr/>
            </a:pPr>
            <a:endParaRPr lang="ms-MY" sz="1600" dirty="0" smtClean="0"/>
          </a:p>
          <a:p>
            <a:pPr marL="688975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1600" dirty="0" smtClean="0"/>
              <a:t>iv.	Tampal etika di dinding </a:t>
            </a:r>
            <a:r>
              <a:rPr lang="ms-MY" sz="1600" b="1" dirty="0" smtClean="0"/>
              <a:t>berhampiran mesin fotostat ,</a:t>
            </a:r>
            <a:r>
              <a:rPr lang="ms-MY" sz="1600" dirty="0" smtClean="0"/>
              <a:t> di sebelah kiri Tatacara Penggunaan Mesin;</a:t>
            </a:r>
          </a:p>
          <a:p>
            <a:pPr marL="174625" fontAlgn="auto">
              <a:spcBef>
                <a:spcPts val="0"/>
              </a:spcBef>
              <a:spcAft>
                <a:spcPts val="0"/>
              </a:spcAft>
              <a:defRPr/>
            </a:pPr>
            <a:endParaRPr lang="ms-MY" sz="1600" dirty="0" smtClean="0"/>
          </a:p>
          <a:p>
            <a:pPr marL="538163" indent="-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1600" dirty="0" smtClean="0"/>
              <a:t>v.	   Pastikan </a:t>
            </a:r>
            <a:r>
              <a:rPr lang="ms-MY" sz="1600" b="1" dirty="0" smtClean="0"/>
              <a:t>etika dilaminate </a:t>
            </a:r>
            <a:r>
              <a:rPr lang="ms-MY" sz="1600" dirty="0" smtClean="0"/>
              <a:t>dan ditampal serta sentiasa       </a:t>
            </a:r>
          </a:p>
          <a:p>
            <a:pPr marL="538163" indent="-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1600" dirty="0" smtClean="0"/>
              <a:t>           berada dalam keadaan baik.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ms-MY" sz="1600" dirty="0" smtClean="0">
                <a:latin typeface="Albertus Medium"/>
                <a:ea typeface="Calibri" pitchFamily="34" charset="0"/>
                <a:cs typeface="Times New Roman" pitchFamily="18" charset="0"/>
              </a:rPr>
              <a:t> </a:t>
            </a:r>
            <a:endParaRPr lang="ms-MY" sz="1600" dirty="0">
              <a:latin typeface="Albertus Medium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22198" y="403191"/>
            <a:ext cx="25218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lgerian" pitchFamily="82" charset="0"/>
              </a:rPr>
              <a:t>Penggunaan</a:t>
            </a:r>
            <a:endParaRPr lang="en-US" sz="2800" dirty="0" smtClean="0">
              <a:solidFill>
                <a:schemeClr val="bg1"/>
              </a:solidFill>
              <a:latin typeface="Algerian" pitchFamily="82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Algerian" pitchFamily="82" charset="0"/>
              </a:rPr>
              <a:t>Mesin</a:t>
            </a:r>
            <a:r>
              <a:rPr lang="en-US" sz="2800" dirty="0" smtClean="0">
                <a:solidFill>
                  <a:schemeClr val="bg1"/>
                </a:solidFill>
                <a:latin typeface="Algerian" pitchFamily="82" charset="0"/>
              </a:rPr>
              <a:t> fax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2428860" y="2118558"/>
            <a:ext cx="5364163" cy="338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KERTAS YANG HENDAK DIGUNAKAN MENCUKUPI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DAWAI KOKOT / KLIP KERTAS DIASINGKAN SEBELUM DIFOTOSTAT / FAKS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PENGGUNAAN MESIN  HANYA UNTUK URUSAN RASMI SAHAJA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REKOD SETIAP PENGGUNAAN DI DALAM BUKU REKOD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KEBERSIHAN DAN KESELAMATAN PERALATAN MESIN FOTOSTAT / FAKS SENTIASA DIJAGA</a:t>
            </a:r>
          </a:p>
          <a:p>
            <a:pPr marL="400050" indent="-400050">
              <a:lnSpc>
                <a:spcPct val="150000"/>
              </a:lnSpc>
            </a:pPr>
            <a:endParaRPr lang="en-US" sz="1200" b="1" dirty="0">
              <a:latin typeface="Albertus Medium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14612" y="1724942"/>
            <a:ext cx="4572000" cy="44901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RUJUK PEGAWAI PEMILIK BILIK BAIDURI  3 UNTUK MENDAPATKAN FAIL YANG DIPERLUKAN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FAIL KELUAR / MASUK PERLU DIREKOD KE DALAM BUKU PERGERAKAN FAIL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FAIL HENDAKLAH DISUSUN SECARA TERATUR DAN KEMAS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AMBIL FAIL DENGAN CERMAT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LETAK SEMULA FAIL KE TEMPAT ASAL SETELAH DIGUNAKAN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KEBERSIHAN DAN KESELAMATAN BILIK FAIL SENTIASA DIJAGA</a:t>
            </a:r>
            <a:endParaRPr lang="en-US" sz="1200" b="1" dirty="0">
              <a:latin typeface="Albertus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568091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BAIDURI 3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57422" y="1928802"/>
            <a:ext cx="5357850" cy="399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ms-MY" sz="1600" b="1" dirty="0" smtClean="0">
                <a:latin typeface="Albertus Medium"/>
                <a:ea typeface="Calibri" pitchFamily="34" charset="0"/>
                <a:cs typeface="Times New Roman" pitchFamily="18" charset="0"/>
              </a:rPr>
              <a:t>	</a:t>
            </a:r>
            <a:r>
              <a:rPr lang="ms-MY" sz="1600" b="1" u="sng" dirty="0" smtClean="0">
                <a:latin typeface="Albertus Medium"/>
                <a:ea typeface="Calibri" pitchFamily="34" charset="0"/>
                <a:cs typeface="Times New Roman" pitchFamily="18" charset="0"/>
              </a:rPr>
              <a:t>TATACARA ETIKA</a:t>
            </a:r>
          </a:p>
          <a:p>
            <a:pPr marL="688975" indent="-514350" fontAlgn="auto">
              <a:spcBef>
                <a:spcPts val="0"/>
              </a:spcBef>
              <a:spcAft>
                <a:spcPts val="0"/>
              </a:spcAft>
              <a:buFontTx/>
              <a:buAutoNum type="romanLcPeriod"/>
              <a:defRPr/>
            </a:pPr>
            <a:r>
              <a:rPr lang="ms-MY" sz="1600" dirty="0" smtClean="0"/>
              <a:t>Sediakan </a:t>
            </a:r>
            <a:r>
              <a:rPr lang="ms-MY" sz="1600" b="1" dirty="0" smtClean="0"/>
              <a:t>buku rekod </a:t>
            </a:r>
            <a:r>
              <a:rPr lang="ms-MY" sz="1600" dirty="0" smtClean="0"/>
              <a:t>penggunaan mesin faksimili;</a:t>
            </a:r>
          </a:p>
          <a:p>
            <a:pPr marL="174625" fontAlgn="auto">
              <a:spcBef>
                <a:spcPts val="0"/>
              </a:spcBef>
              <a:spcAft>
                <a:spcPts val="0"/>
              </a:spcAft>
              <a:defRPr/>
            </a:pPr>
            <a:endParaRPr lang="ms-MY" sz="1600" dirty="0" smtClean="0"/>
          </a:p>
          <a:p>
            <a:pPr marL="688975" indent="-514350" fontAlgn="auto">
              <a:spcBef>
                <a:spcPts val="0"/>
              </a:spcBef>
              <a:spcAft>
                <a:spcPts val="0"/>
              </a:spcAft>
              <a:buFontTx/>
              <a:buAutoNum type="romanLcPeriod" startAt="2"/>
              <a:defRPr/>
            </a:pPr>
            <a:r>
              <a:rPr lang="ms-MY" sz="1600" dirty="0" smtClean="0"/>
              <a:t>Pastikan buku rekod penggunaan dalam keadaan baik dan </a:t>
            </a:r>
            <a:r>
              <a:rPr lang="ms-MY" sz="1600" b="1" dirty="0" smtClean="0"/>
              <a:t>kemaskini</a:t>
            </a:r>
            <a:r>
              <a:rPr lang="ms-MY" sz="1600" dirty="0" smtClean="0"/>
              <a:t>;</a:t>
            </a:r>
          </a:p>
          <a:p>
            <a:pPr marL="174625" fontAlgn="auto">
              <a:spcBef>
                <a:spcPts val="0"/>
              </a:spcBef>
              <a:spcAft>
                <a:spcPts val="0"/>
              </a:spcAft>
              <a:defRPr/>
            </a:pPr>
            <a:endParaRPr lang="ms-MY" sz="1600" dirty="0" smtClean="0"/>
          </a:p>
          <a:p>
            <a:pPr marL="688975" indent="-514350" fontAlgn="auto">
              <a:spcBef>
                <a:spcPts val="0"/>
              </a:spcBef>
              <a:spcAft>
                <a:spcPts val="0"/>
              </a:spcAft>
              <a:buFontTx/>
              <a:buAutoNum type="romanLcPeriod" startAt="3"/>
              <a:defRPr/>
            </a:pPr>
            <a:r>
              <a:rPr lang="ms-MY" sz="1600" dirty="0" smtClean="0"/>
              <a:t>Cetakan etika mengikut </a:t>
            </a:r>
            <a:r>
              <a:rPr lang="ms-MY" sz="1600" b="1" dirty="0" smtClean="0"/>
              <a:t>saiz</a:t>
            </a:r>
            <a:r>
              <a:rPr lang="ms-MY" sz="1600" dirty="0" smtClean="0"/>
              <a:t> yang bersesuaian </a:t>
            </a:r>
          </a:p>
          <a:p>
            <a:pPr marL="1746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1600" dirty="0" smtClean="0"/>
              <a:t>           (</a:t>
            </a:r>
            <a:r>
              <a:rPr lang="ms-MY" sz="1600" b="1" dirty="0" smtClean="0"/>
              <a:t>A4</a:t>
            </a:r>
            <a:r>
              <a:rPr lang="ms-MY" sz="1600" dirty="0" smtClean="0"/>
              <a:t> / ½ A4);</a:t>
            </a:r>
          </a:p>
          <a:p>
            <a:pPr marL="174625" fontAlgn="auto">
              <a:spcBef>
                <a:spcPts val="0"/>
              </a:spcBef>
              <a:spcAft>
                <a:spcPts val="0"/>
              </a:spcAft>
              <a:defRPr/>
            </a:pPr>
            <a:endParaRPr lang="ms-MY" sz="1600" dirty="0" smtClean="0"/>
          </a:p>
          <a:p>
            <a:pPr marL="688975" indent="-514350" fontAlgn="auto">
              <a:spcBef>
                <a:spcPts val="0"/>
              </a:spcBef>
              <a:spcAft>
                <a:spcPts val="0"/>
              </a:spcAft>
              <a:buFontTx/>
              <a:buAutoNum type="romanLcPeriod" startAt="4"/>
              <a:defRPr/>
            </a:pPr>
            <a:r>
              <a:rPr lang="ms-MY" sz="1600" dirty="0" smtClean="0"/>
              <a:t>Tampal etika di dinding </a:t>
            </a:r>
            <a:r>
              <a:rPr lang="ms-MY" sz="1600" b="1" dirty="0" smtClean="0"/>
              <a:t>berhampiran mesin faksimili ,</a:t>
            </a:r>
            <a:r>
              <a:rPr lang="ms-MY" sz="1600" dirty="0" smtClean="0"/>
              <a:t> di sebelah kiri Tatacara Penggunaan Mesin;</a:t>
            </a:r>
          </a:p>
          <a:p>
            <a:pPr marL="174625" fontAlgn="auto">
              <a:spcBef>
                <a:spcPts val="0"/>
              </a:spcBef>
              <a:spcAft>
                <a:spcPts val="0"/>
              </a:spcAft>
              <a:defRPr/>
            </a:pPr>
            <a:endParaRPr lang="ms-MY" sz="1600" dirty="0" smtClean="0"/>
          </a:p>
          <a:p>
            <a:pPr marL="538163" indent="-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1600" dirty="0" smtClean="0"/>
              <a:t>v.	   Pastikan </a:t>
            </a:r>
            <a:r>
              <a:rPr lang="ms-MY" sz="1600" b="1" dirty="0" smtClean="0"/>
              <a:t>etika dilaminate </a:t>
            </a:r>
            <a:r>
              <a:rPr lang="ms-MY" sz="1600" dirty="0" smtClean="0"/>
              <a:t>dan ditampal serta sentiasa   </a:t>
            </a:r>
          </a:p>
          <a:p>
            <a:pPr marL="538163" indent="-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1600" dirty="0" smtClean="0"/>
              <a:t>           berada dalam keadaan baik.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ms-MY" sz="1600" dirty="0" smtClean="0">
                <a:latin typeface="Albertus Medium"/>
                <a:ea typeface="Calibri" pitchFamily="34" charset="0"/>
                <a:cs typeface="Times New Roman" pitchFamily="18" charset="0"/>
              </a:rPr>
              <a:t> </a:t>
            </a:r>
            <a:endParaRPr lang="ms-MY" sz="1600" dirty="0">
              <a:latin typeface="Albertus Medium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22198" y="403191"/>
            <a:ext cx="36215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lgerian" pitchFamily="82" charset="0"/>
              </a:rPr>
              <a:t>Penggunaan</a:t>
            </a:r>
            <a:r>
              <a:rPr lang="en-US" sz="2800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lgerian" pitchFamily="82" charset="0"/>
              </a:rPr>
              <a:t>mesin</a:t>
            </a:r>
            <a:endParaRPr lang="en-US" sz="2800" dirty="0" smtClean="0">
              <a:solidFill>
                <a:schemeClr val="bg1"/>
              </a:solidFill>
              <a:latin typeface="Algerian" pitchFamily="82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Algerian" pitchFamily="82" charset="0"/>
              </a:rPr>
              <a:t>perincih</a:t>
            </a:r>
            <a:endParaRPr lang="en-US" sz="2800" dirty="0" smtClean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488" y="2500306"/>
            <a:ext cx="4572000" cy="22741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DAWAI KOKOT DAN KLIP PERLU DIASINGKAN SEBELUM KERTAS DIRINCIH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SUIS MESIN DITUTUP SELEPAS DIGUNAKAN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KEBERSIHAN DAN KESELAMATAN PERALATAN MESIN RINCIH SENTIASA DIJAGA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lbertus Medium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57422" y="1928802"/>
            <a:ext cx="5357850" cy="300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ms-MY" sz="1600" b="1" dirty="0" smtClean="0">
                <a:latin typeface="Albertus Medium"/>
                <a:ea typeface="Calibri" pitchFamily="34" charset="0"/>
                <a:cs typeface="Times New Roman" pitchFamily="18" charset="0"/>
              </a:rPr>
              <a:t>	</a:t>
            </a:r>
            <a:r>
              <a:rPr lang="ms-MY" sz="1600" b="1" u="sng" dirty="0" smtClean="0">
                <a:latin typeface="Albertus Medium"/>
                <a:ea typeface="Calibri" pitchFamily="34" charset="0"/>
                <a:cs typeface="Times New Roman" pitchFamily="18" charset="0"/>
              </a:rPr>
              <a:t>TATACARA ETIKA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Berhati-hati semasa mengendalikan mesin perincih;</a:t>
            </a:r>
            <a:endParaRPr lang="en-MY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Cetakan etika mengikut </a:t>
            </a:r>
            <a:r>
              <a:rPr lang="ms-MY" sz="1600" b="1" dirty="0" smtClean="0">
                <a:ea typeface="Calibri" pitchFamily="34" charset="0"/>
                <a:cs typeface="Times New Roman" pitchFamily="18" charset="0"/>
              </a:rPr>
              <a:t>saiz</a:t>
            </a: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 yang bersesuaian (</a:t>
            </a:r>
            <a:r>
              <a:rPr lang="ms-MY" sz="1600" b="1" dirty="0" smtClean="0">
                <a:ea typeface="Calibri" pitchFamily="34" charset="0"/>
                <a:cs typeface="Times New Roman" pitchFamily="18" charset="0"/>
              </a:rPr>
              <a:t>A4</a:t>
            </a: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 / ½ A4);</a:t>
            </a:r>
            <a:endParaRPr lang="en-MY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Tampal etika di dinding berhampiran mesin perincih di sebelah kiri Tatacara Penggunaan;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 Pastikan </a:t>
            </a:r>
            <a:r>
              <a:rPr lang="ms-MY" sz="1600" b="1" dirty="0" smtClean="0">
                <a:ea typeface="Calibri" pitchFamily="34" charset="0"/>
                <a:cs typeface="Times New Roman" pitchFamily="18" charset="0"/>
              </a:rPr>
              <a:t>etika dilaminate </a:t>
            </a: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dan ditampal serta sentiasa berada dalam keadaan baik.</a:t>
            </a:r>
            <a:endParaRPr lang="en-MY" sz="1600" dirty="0" smtClean="0">
              <a:latin typeface="Calibri" pitchFamily="34" charset="0"/>
              <a:ea typeface="Calibri" pitchFamily="34" charset="0"/>
            </a:endParaRPr>
          </a:p>
          <a:p>
            <a:pPr marL="688975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ms-MY" sz="1600" dirty="0">
              <a:latin typeface="Albertus Medium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86050" y="500042"/>
            <a:ext cx="4050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lgerian" pitchFamily="82" charset="0"/>
              </a:rPr>
              <a:t>Sudut</a:t>
            </a:r>
            <a:r>
              <a:rPr lang="en-US" sz="2400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lgerian" pitchFamily="82" charset="0"/>
              </a:rPr>
              <a:t>kitar</a:t>
            </a:r>
            <a:r>
              <a:rPr lang="en-US" sz="2400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lgerian" pitchFamily="82" charset="0"/>
              </a:rPr>
              <a:t>Semula</a:t>
            </a:r>
            <a:r>
              <a:rPr lang="en-US" sz="2400" dirty="0" smtClean="0">
                <a:solidFill>
                  <a:schemeClr val="bg1"/>
                </a:solidFill>
                <a:latin typeface="Algerian" pitchFamily="82" charset="0"/>
              </a:rPr>
              <a:t>  </a:t>
            </a:r>
          </a:p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Algerian" pitchFamily="82" charset="0"/>
              </a:rPr>
              <a:t>    “GO GREEN”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2714644" y="2000240"/>
            <a:ext cx="4572000" cy="39361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BUANG BAHAN BUANGAN KE DALAM TONG KITAR SEMULA MENGIKUT KATEGORI YANG DISEDIAKAN SAHAJA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JANGAN BUANG BAHAN BERBENTUK CECAIR DAN SELAIN YANG DINYATAKAN KE DALAM TONG KITAR SEMULA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TONG KITAR SEMULA HENDAKLAH SENTIASA DISUSUN KEMAS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KEBERSIHAN TONG KITAR SEMULA HENDAKLAH SENTIASA DIJAGA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lbertus Medium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428860" y="1928802"/>
            <a:ext cx="5357850" cy="229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ms-MY" sz="1600" b="1" dirty="0" smtClean="0">
                <a:latin typeface="Albertus Medium"/>
                <a:ea typeface="Calibri" pitchFamily="34" charset="0"/>
                <a:cs typeface="Times New Roman" pitchFamily="18" charset="0"/>
              </a:rPr>
              <a:t>	</a:t>
            </a:r>
            <a:r>
              <a:rPr lang="ms-MY" sz="1600" b="1" u="sng" dirty="0" smtClean="0">
                <a:latin typeface="Albertus Medium"/>
                <a:ea typeface="Calibri" pitchFamily="34" charset="0"/>
                <a:cs typeface="Times New Roman" pitchFamily="18" charset="0"/>
              </a:rPr>
              <a:t>TATACARA ETIKA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Tampal etika di dinding </a:t>
            </a:r>
            <a:r>
              <a:rPr lang="ms-MY" sz="1600" b="1" dirty="0" smtClean="0">
                <a:ea typeface="Calibri" pitchFamily="34" charset="0"/>
                <a:cs typeface="Times New Roman" pitchFamily="18" charset="0"/>
              </a:rPr>
              <a:t>berhampiran</a:t>
            </a: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 Sudut kitar semula;</a:t>
            </a:r>
            <a:endParaRPr lang="en-MY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Cetakan etika mengikut </a:t>
            </a:r>
            <a:r>
              <a:rPr lang="ms-MY" sz="1600" b="1" dirty="0" smtClean="0">
                <a:ea typeface="Calibri" pitchFamily="34" charset="0"/>
                <a:cs typeface="Times New Roman" pitchFamily="18" charset="0"/>
              </a:rPr>
              <a:t>saiz</a:t>
            </a: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 yang bersesuaian (</a:t>
            </a:r>
            <a:r>
              <a:rPr lang="ms-MY" sz="1600" b="1" dirty="0" smtClean="0">
                <a:ea typeface="Calibri" pitchFamily="34" charset="0"/>
                <a:cs typeface="Times New Roman" pitchFamily="18" charset="0"/>
              </a:rPr>
              <a:t>A4</a:t>
            </a: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 / ½ A4);</a:t>
            </a:r>
            <a:endParaRPr lang="en-MY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Pastikan </a:t>
            </a:r>
            <a:r>
              <a:rPr lang="ms-MY" sz="1600" b="1" dirty="0" smtClean="0">
                <a:ea typeface="Calibri" pitchFamily="34" charset="0"/>
                <a:cs typeface="Times New Roman" pitchFamily="18" charset="0"/>
              </a:rPr>
              <a:t>etika dilaminate </a:t>
            </a: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dan ditampal serta sentiasa berada dalam keadaan baik.</a:t>
            </a:r>
            <a:endParaRPr lang="en-MY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688975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ms-MY" sz="1600" dirty="0">
              <a:latin typeface="Albertus Medium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22198" y="403191"/>
            <a:ext cx="25218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lgerian" pitchFamily="82" charset="0"/>
              </a:rPr>
              <a:t>Penggunaan</a:t>
            </a:r>
            <a:endParaRPr lang="en-US" sz="2800" dirty="0" smtClean="0">
              <a:solidFill>
                <a:schemeClr val="bg1"/>
              </a:solidFill>
              <a:latin typeface="Algerian" pitchFamily="82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Algerian" pitchFamily="82" charset="0"/>
              </a:rPr>
              <a:t>peralatan</a:t>
            </a:r>
            <a:endParaRPr lang="en-US" sz="2800" dirty="0" smtClean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4644" y="2071678"/>
            <a:ext cx="4572000" cy="31051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400050">
              <a:lnSpc>
                <a:spcPct val="150000"/>
              </a:lnSpc>
              <a:buFont typeface="Calibri" pitchFamily="34" charset="0"/>
              <a:buAutoNum type="romanLcPeriod"/>
            </a:pPr>
            <a:r>
              <a:rPr lang="en-US" sz="1200" b="1" dirty="0" smtClean="0">
                <a:latin typeface="Albertus Medium" pitchFamily="34" charset="0"/>
              </a:rPr>
              <a:t>GUNA PERALATAN DENGAN CERMAT</a:t>
            </a:r>
          </a:p>
          <a:p>
            <a:pPr marL="400050" indent="-400050">
              <a:lnSpc>
                <a:spcPct val="150000"/>
              </a:lnSpc>
              <a:buFont typeface="Calibri" pitchFamily="34" charset="0"/>
              <a:buAutoNum type="romanLcPeriod"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>
              <a:lnSpc>
                <a:spcPct val="150000"/>
              </a:lnSpc>
              <a:buFont typeface="Calibri" pitchFamily="34" charset="0"/>
              <a:buAutoNum type="romanLcPeriod"/>
            </a:pPr>
            <a:r>
              <a:rPr lang="en-US" sz="1200" b="1" dirty="0" smtClean="0">
                <a:latin typeface="Albertus Medium" pitchFamily="34" charset="0"/>
              </a:rPr>
              <a:t>SUIS PERALATAN (JIKA BERKAITAN) DITUTUP SELEPAS DIGUNAKAN</a:t>
            </a:r>
          </a:p>
          <a:p>
            <a:pPr marL="400050" indent="-400050">
              <a:lnSpc>
                <a:spcPct val="150000"/>
              </a:lnSpc>
              <a:buFont typeface="Calibri" pitchFamily="34" charset="0"/>
              <a:buAutoNum type="romanLcPeriod"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>
              <a:lnSpc>
                <a:spcPct val="150000"/>
              </a:lnSpc>
              <a:buFont typeface="Calibri" pitchFamily="34" charset="0"/>
              <a:buAutoNum type="romanLcPeriod"/>
            </a:pPr>
            <a:r>
              <a:rPr lang="en-US" sz="1200" b="1" dirty="0" smtClean="0">
                <a:latin typeface="Albertus Medium" pitchFamily="34" charset="0"/>
              </a:rPr>
              <a:t>KEBERSIHAN DAN KESELAMATAN PERALATAN SENTIASA DIJAGA</a:t>
            </a:r>
          </a:p>
          <a:p>
            <a:pPr marL="400050" indent="-400050">
              <a:lnSpc>
                <a:spcPct val="150000"/>
              </a:lnSpc>
              <a:buFont typeface="Calibri" pitchFamily="34" charset="0"/>
              <a:buAutoNum type="romanLcPeriod"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>
              <a:lnSpc>
                <a:spcPct val="150000"/>
              </a:lnSpc>
              <a:buFont typeface="Calibri" pitchFamily="34" charset="0"/>
              <a:buAutoNum type="romanLcPeriod"/>
            </a:pPr>
            <a:r>
              <a:rPr lang="en-US" sz="1200" b="1" dirty="0" smtClean="0">
                <a:latin typeface="Albertus Medium" pitchFamily="34" charset="0"/>
              </a:rPr>
              <a:t>LETAK PERALATAN DI LOKASI ASAL SETELAH DIGUNAKAN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lbertus Medium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428860" y="1928802"/>
            <a:ext cx="5357850" cy="229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ms-MY" sz="1600" b="1" dirty="0" smtClean="0">
                <a:latin typeface="Albertus Medium"/>
                <a:ea typeface="Calibri" pitchFamily="34" charset="0"/>
                <a:cs typeface="Times New Roman" pitchFamily="18" charset="0"/>
              </a:rPr>
              <a:t>	</a:t>
            </a:r>
            <a:r>
              <a:rPr lang="ms-MY" sz="1600" b="1" u="sng" dirty="0" smtClean="0">
                <a:latin typeface="Albertus Medium"/>
                <a:ea typeface="Calibri" pitchFamily="34" charset="0"/>
                <a:cs typeface="Times New Roman" pitchFamily="18" charset="0"/>
              </a:rPr>
              <a:t>TATACARA ETIKA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Tampal etika di dinding </a:t>
            </a:r>
            <a:r>
              <a:rPr lang="ms-MY" sz="1600" b="1" dirty="0" smtClean="0">
                <a:ea typeface="Calibri" pitchFamily="34" charset="0"/>
                <a:cs typeface="Times New Roman" pitchFamily="18" charset="0"/>
              </a:rPr>
              <a:t>berhampiran </a:t>
            </a: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peralatan;</a:t>
            </a:r>
            <a:endParaRPr lang="en-MY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Cetakan etika mengikut </a:t>
            </a:r>
            <a:r>
              <a:rPr lang="ms-MY" sz="1600" b="1" dirty="0" smtClean="0">
                <a:ea typeface="Calibri" pitchFamily="34" charset="0"/>
                <a:cs typeface="Times New Roman" pitchFamily="18" charset="0"/>
              </a:rPr>
              <a:t>saiz</a:t>
            </a: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 yang bersesuaian (</a:t>
            </a:r>
            <a:r>
              <a:rPr lang="ms-MY" sz="1600" b="1" dirty="0" smtClean="0">
                <a:ea typeface="Calibri" pitchFamily="34" charset="0"/>
                <a:cs typeface="Times New Roman" pitchFamily="18" charset="0"/>
              </a:rPr>
              <a:t>A4</a:t>
            </a: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 / ½ A4);</a:t>
            </a:r>
            <a:endParaRPr lang="en-MY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Pastikan </a:t>
            </a:r>
            <a:r>
              <a:rPr lang="ms-MY" sz="1600" b="1" dirty="0" smtClean="0">
                <a:ea typeface="Calibri" pitchFamily="34" charset="0"/>
                <a:cs typeface="Times New Roman" pitchFamily="18" charset="0"/>
              </a:rPr>
              <a:t>etika dilaminate </a:t>
            </a:r>
            <a:r>
              <a:rPr lang="ms-MY" sz="1600" dirty="0" smtClean="0">
                <a:ea typeface="Calibri" pitchFamily="34" charset="0"/>
                <a:cs typeface="Times New Roman" pitchFamily="18" charset="0"/>
              </a:rPr>
              <a:t>dan ditampal serta sentiasa berada dalam keadaan baik.</a:t>
            </a:r>
            <a:endParaRPr lang="en-MY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688975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ms-MY" sz="1600" dirty="0">
              <a:latin typeface="Albertus Medium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22198" y="548326"/>
            <a:ext cx="2749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lgerian" pitchFamily="82" charset="0"/>
              </a:rPr>
              <a:t>Bilik</a:t>
            </a:r>
            <a:r>
              <a:rPr lang="en-US" sz="2800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lgerian" pitchFamily="82" charset="0"/>
              </a:rPr>
              <a:t>siaraya</a:t>
            </a:r>
            <a:endParaRPr lang="en-US" sz="2800" dirty="0" smtClean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4644" y="2071678"/>
            <a:ext cx="4572000" cy="33515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lbertus Medium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3174" y="1824889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DAPATKAN KEBENARAN DARIPADA KETUA JKM UNTUK MENGGUNAKAN BILIK SIARAYA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RUJUK PEGAWAI PEMANTAU BILIK SIARAYA BAGI TUJUAN MENGHIDUPKAN SUIS PERALATAS BILIK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PASTIKAN MAKLUMAN / PERKARA YANG DISAMPAIKAN ADALAH UNTUK TUJUAN RASMI SAHAJA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MATIKAN SUIS PERALATAN SIARAYA SETELAH DIGUNAKAN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KEBERSIHAN DAN KESELAMATAN BILIK SIARAYA SENTIASA DIJAGA</a:t>
            </a:r>
            <a:endParaRPr lang="en-US" sz="1200" b="1" dirty="0">
              <a:latin typeface="Albertus Medium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00364" y="2000240"/>
            <a:ext cx="4214842" cy="273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ms-MY" sz="1600" b="1" u="sng" dirty="0">
                <a:latin typeface="Albertus Medium"/>
                <a:ea typeface="Calibri" pitchFamily="34" charset="0"/>
                <a:cs typeface="Times New Roman" pitchFamily="18" charset="0"/>
              </a:rPr>
              <a:t>TATACARA ETIKA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Tampal etika di dinding berhampiran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pintu </a:t>
            </a:r>
            <a:r>
              <a:rPr lang="ms-MY" sz="1600" b="1" dirty="0" smtClean="0">
                <a:latin typeface="Albertus Medium"/>
                <a:ea typeface="Calibri" pitchFamily="34" charset="0"/>
                <a:cs typeface="Times New Roman" pitchFamily="18" charset="0"/>
              </a:rPr>
              <a:t>masuk </a:t>
            </a:r>
            <a:r>
              <a:rPr lang="ms-MY" sz="1600" dirty="0" smtClean="0">
                <a:latin typeface="Albertus Medium"/>
                <a:ea typeface="Calibri" pitchFamily="34" charset="0"/>
                <a:cs typeface="Times New Roman" pitchFamily="18" charset="0"/>
              </a:rPr>
              <a:t>Bilik Siaraya;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Cetakan etika mengikut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saiz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yang bersesuaian (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A4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/ ½ A4);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Pastikan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etika dilaminate 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dan ditampal serta sentiasa berada dalam keadaan baik.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22198" y="403191"/>
            <a:ext cx="22044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lgerian" pitchFamily="82" charset="0"/>
              </a:rPr>
              <a:t>Bilik</a:t>
            </a:r>
            <a:r>
              <a:rPr lang="en-US" sz="2800" dirty="0" smtClean="0">
                <a:solidFill>
                  <a:schemeClr val="bg1"/>
                </a:solidFill>
                <a:latin typeface="Algerian" pitchFamily="82" charset="0"/>
              </a:rPr>
              <a:t> fail /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Algerian" pitchFamily="82" charset="0"/>
              </a:rPr>
              <a:t>dokumen</a:t>
            </a:r>
            <a:endParaRPr lang="en-US" sz="2800" dirty="0" smtClean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4644" y="2071678"/>
            <a:ext cx="4572000" cy="33515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lbertus Medium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8860" y="1726497"/>
            <a:ext cx="5429288" cy="4631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100" b="1" dirty="0" smtClean="0">
                <a:latin typeface="Albertus Medium" pitchFamily="34" charset="0"/>
              </a:rPr>
              <a:t>FAIL PERLU SENTIASA DIKEMASKINI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latin typeface="Albertus Medium" pitchFamily="34" charset="0"/>
              </a:rPr>
              <a:t>ii.	FAIL KELUAR / MASUK PERLU DIREKOD DALAM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latin typeface="Albertus Medium" pitchFamily="34" charset="0"/>
              </a:rPr>
              <a:t>	BUKU PERGERAKAN FAIL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romanLcPeriod" startAt="3"/>
              <a:defRPr/>
            </a:pPr>
            <a:r>
              <a:rPr lang="en-US" sz="1100" b="1" dirty="0" smtClean="0">
                <a:latin typeface="Albertus Medium" pitchFamily="34" charset="0"/>
              </a:rPr>
              <a:t>FAIL HENDAKLAH DISUSUN TERATUR MENGIKUT SPESIFIKASI 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latin typeface="Albertus Medium" pitchFamily="34" charset="0"/>
              </a:rPr>
              <a:t>	YANG DITETAPKAN DAN KEMAS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romanLcPeriod" startAt="4"/>
              <a:defRPr/>
            </a:pPr>
            <a:r>
              <a:rPr lang="en-US" sz="1100" b="1" dirty="0" smtClean="0">
                <a:latin typeface="Albertus Medium" pitchFamily="34" charset="0"/>
              </a:rPr>
              <a:t>PASTIKAN BILIK SENTIASA BERSIH DAN SELESA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romanLcPeriod" startAt="5"/>
              <a:defRPr/>
            </a:pPr>
            <a:r>
              <a:rPr lang="en-US" sz="1100" b="1" dirty="0" smtClean="0">
                <a:latin typeface="Albertus Medium" pitchFamily="34" charset="0"/>
              </a:rPr>
              <a:t>MEMASTIKAN KESELAMATAN REKOD SENTIASA TERJAMIN DAN TIDAK MUDAH MENGALAMI KEROSAKAN DAN KEMUSNAHAN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romanLcPeriod" startAt="6"/>
              <a:defRPr/>
            </a:pPr>
            <a:r>
              <a:rPr lang="en-US" sz="1100" b="1" dirty="0" smtClean="0">
                <a:latin typeface="Albertus Medium" pitchFamily="34" charset="0"/>
              </a:rPr>
              <a:t>SENTIASA MEMBERSIHKAN BILIK SUPAYA HABUK DAN SAMPAH TIDAK TERKUMPUL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latin typeface="Albertus Medium" pitchFamily="34" charset="0"/>
              </a:rPr>
              <a:t>vii.	SEMUA PERATURAN BILIK FAIL / DOKUMEN PERLU DIPATUHI OLEH SETIAP PEGAWAI</a:t>
            </a:r>
            <a:endParaRPr lang="en-US" sz="1100" b="1" dirty="0">
              <a:latin typeface="Albertus Medium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00364" y="2000240"/>
            <a:ext cx="4214842" cy="273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ms-MY" sz="1600" b="1" u="sng" dirty="0">
                <a:latin typeface="Albertus Medium"/>
                <a:ea typeface="Calibri" pitchFamily="34" charset="0"/>
                <a:cs typeface="Times New Roman" pitchFamily="18" charset="0"/>
              </a:rPr>
              <a:t>TATACARA ETIKA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Tampal etika di dinding berhampiran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pintu masuk </a:t>
            </a:r>
            <a:r>
              <a:rPr lang="ms-MY" sz="1600" dirty="0" smtClean="0">
                <a:latin typeface="Albertus Medium"/>
                <a:ea typeface="Calibri" pitchFamily="34" charset="0"/>
                <a:cs typeface="Times New Roman" pitchFamily="18" charset="0"/>
              </a:rPr>
              <a:t>Baiduri 1;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Cetakan etika mengikut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saiz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yang bersesuaian (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A4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/ ½ A4);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Pastikan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etika dilaminate 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dan ditampal serta sentiasa berada dalam keadaan baik.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28926" y="2000240"/>
            <a:ext cx="4214842" cy="273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ms-MY" sz="1600" b="1" u="sng" dirty="0">
                <a:latin typeface="Albertus Medium"/>
                <a:ea typeface="Calibri" pitchFamily="34" charset="0"/>
                <a:cs typeface="Times New Roman" pitchFamily="18" charset="0"/>
              </a:rPr>
              <a:t>TATACARA ETIKA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Tampal etika di dinding berhampiran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pintu </a:t>
            </a:r>
            <a:r>
              <a:rPr lang="ms-MY" sz="1600" b="1" dirty="0" smtClean="0">
                <a:latin typeface="Albertus Medium"/>
                <a:ea typeface="Calibri" pitchFamily="34" charset="0"/>
                <a:cs typeface="Times New Roman" pitchFamily="18" charset="0"/>
              </a:rPr>
              <a:t>masuk </a:t>
            </a:r>
            <a:r>
              <a:rPr lang="ms-MY" sz="1600" dirty="0" smtClean="0">
                <a:latin typeface="Albertus Medium"/>
                <a:ea typeface="Calibri" pitchFamily="34" charset="0"/>
                <a:cs typeface="Times New Roman" pitchFamily="18" charset="0"/>
              </a:rPr>
              <a:t>Bilik Fail / Dokumen;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Cetakan etika mengikut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saiz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yang bersesuaian (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A4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/ ½ A4);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Pastikan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etika dilaminate 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dan ditampal serta sentiasa berada dalam keadaan baik.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1802" y="571480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lgerian" pitchFamily="82" charset="0"/>
              </a:rPr>
              <a:t>SUDUT GUNA SAMA</a:t>
            </a:r>
            <a:endParaRPr lang="en-US" sz="28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4612" y="1565397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BORANG / KERTAS / PERALATAN YANG DIGUNAKAN HENDAKLAH SENTIASA BERADA DALAM KEADAAN KEMAS DAN BAIK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US" sz="1200" b="1" dirty="0" smtClean="0">
                <a:latin typeface="Albertus Medium" pitchFamily="34" charset="0"/>
              </a:rPr>
              <a:t>MEMASTIKAN BORANG / KERTAS YANG DIGUNAKAN SENTIASA MENCUKUPI 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US" sz="1200" b="1" dirty="0" smtClean="0">
                <a:latin typeface="Albertus Medium" pitchFamily="34" charset="0"/>
              </a:rPr>
              <a:t>GUNA PERALATAN DENGAN CERMAT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US" sz="1200" b="1" dirty="0" smtClean="0">
                <a:latin typeface="Albertus Medium" pitchFamily="34" charset="0"/>
              </a:rPr>
              <a:t>SUIS PERALATAN (JIKA BERKAITAN) DITUTUP SELEPAS DIGUNAKAN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US" sz="1200" b="1" dirty="0" smtClean="0">
                <a:latin typeface="Albertus Medium" pitchFamily="34" charset="0"/>
              </a:rPr>
              <a:t>KEBERSIHAN DAN KESELAMATAN PERALATAN SENTIASA DIJAGA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US" sz="1200" b="1" dirty="0" smtClean="0">
                <a:latin typeface="Albertus Medium" pitchFamily="34" charset="0"/>
              </a:rPr>
              <a:t>LETAK PERALATAN DI TEMPAT  ASAL SETELAH DIGUNAKAN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7" name="Picture 6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4678" y="61976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lgerian" pitchFamily="82" charset="0"/>
              </a:rPr>
              <a:t>BILIK MESYUARAT</a:t>
            </a:r>
            <a:endParaRPr lang="en-US" sz="28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86082" y="150017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MENGISI SENARAI KEHADIRAN BAGI SETIAP    MESYUARAT YANG DIJALANKAN MENGIKUT JABATAN / UNIT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PASTIKAN TELEFON BIMBIT DITUTUP ATAU BERADA DALAM MOD SENYAP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SUSUN SEMULA KERUSI SELEPAS DIGUNAKAN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PADAMKAN SUIS ELEKTRIK SELEPAS DIGUNAKAN (TERMASUK ALAT MULTIMEDIA)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WHITE BOARD HENDAKLAH DIBERSIHKAN SELEPAS MESYUARAT SELESAI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KEBERSIHAN DAN KESELAMATAN BILIK MESYUARAT SENTIASA DIJAGA</a:t>
            </a:r>
            <a:endParaRPr lang="en-US" sz="1200" b="1" dirty="0">
              <a:latin typeface="Albertus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00364" y="2000240"/>
            <a:ext cx="4214842" cy="273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ms-MY" sz="1600" b="1" u="sng" dirty="0">
                <a:latin typeface="Albertus Medium"/>
                <a:ea typeface="Calibri" pitchFamily="34" charset="0"/>
                <a:cs typeface="Times New Roman" pitchFamily="18" charset="0"/>
              </a:rPr>
              <a:t>TATACARA ETIKA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Tampal etika di dinding berhampiran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pintu masuk 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Bilik Mesyuarat;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Cetakan etika mengikut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saiz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yang bersesuaian (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A4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/ ½ A4);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Pastikan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etika dilaminate 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dan ditampal serta sentiasa berada dalam keadaan baik.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488" y="619764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lgerian" pitchFamily="82" charset="0"/>
              </a:rPr>
              <a:t>DEWAN SERBAGUNA</a:t>
            </a:r>
            <a:endParaRPr lang="en-US" sz="28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86082" y="165350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PASTIKAN TELEFON BIMBIT DITUTUP ATAU BERADA DALAM MOD SENYAP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KERUSI / MBA HENDAKLAH BERADA DALAM KEADAAN BERSIH DAN TERATUR SELEPAS DIGUNAKAN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SEMUA SUIS HENDAKLAH DIPADAMKAN SELEPAS DIGUNAKAN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PERALATAN KOMPUTER DAN ELEKTRONIK HANYA BOLEH DIGUNAKAN UNTUK AKTIVITI – AKTIVITI YANG DILULUSKAN OLEH PEGAWAI PENGAWAL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 smtClean="0">
              <a:latin typeface="Albertus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00364" y="2000240"/>
            <a:ext cx="4214842" cy="273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ms-MY" sz="1600" b="1" u="sng" dirty="0">
                <a:latin typeface="Albertus Medium"/>
                <a:ea typeface="Calibri" pitchFamily="34" charset="0"/>
                <a:cs typeface="Times New Roman" pitchFamily="18" charset="0"/>
              </a:rPr>
              <a:t>TATACARA ETIKA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Tampal etika di dinding berhampiran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pintu masuk </a:t>
            </a:r>
            <a:r>
              <a:rPr lang="ms-MY" sz="1600" dirty="0" smtClean="0">
                <a:latin typeface="Albertus Medium"/>
                <a:ea typeface="Calibri" pitchFamily="34" charset="0"/>
                <a:cs typeface="Times New Roman" pitchFamily="18" charset="0"/>
              </a:rPr>
              <a:t>Dewan Serbaguna;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Cetakan etika mengikut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saiz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yang bersesuaian (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A4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 / ½ A4);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itchFamily="34" charset="0"/>
              <a:buAutoNum type="romanLcPeriod"/>
            </a:pP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Pastikan </a:t>
            </a:r>
            <a:r>
              <a:rPr lang="ms-MY" sz="1600" b="1" dirty="0">
                <a:latin typeface="Albertus Medium"/>
                <a:ea typeface="Calibri" pitchFamily="34" charset="0"/>
                <a:cs typeface="Times New Roman" pitchFamily="18" charset="0"/>
              </a:rPr>
              <a:t>etika dilaminate </a:t>
            </a:r>
            <a:r>
              <a:rPr lang="ms-MY" sz="1600" dirty="0">
                <a:latin typeface="Albertus Medium"/>
                <a:ea typeface="Calibri" pitchFamily="34" charset="0"/>
                <a:cs typeface="Times New Roman" pitchFamily="18" charset="0"/>
              </a:rPr>
              <a:t>dan ditampal serta sentiasa berada dalam keadaan baik.</a:t>
            </a:r>
            <a:endParaRPr lang="en-MY" sz="1600" dirty="0">
              <a:latin typeface="Albertus Medium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SA TERB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32" y="428604"/>
            <a:ext cx="6870192" cy="6132576"/>
          </a:xfrm>
          <a:prstGeom prst="rect">
            <a:avLst/>
          </a:prstGeom>
        </p:spPr>
      </p:pic>
      <p:pic>
        <p:nvPicPr>
          <p:cNvPr id="5" name="Picture 4" descr="8435b6b28f1f1265a9deae5326a94a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6215107" cy="52864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43240" y="619764"/>
            <a:ext cx="3291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Algerian" pitchFamily="82" charset="0"/>
              </a:rPr>
              <a:t>Bilik</a:t>
            </a:r>
            <a:r>
              <a:rPr lang="en-US" sz="2800" b="1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lgerian" pitchFamily="82" charset="0"/>
              </a:rPr>
              <a:t>ahli</a:t>
            </a:r>
            <a:r>
              <a:rPr lang="en-US" sz="2800" b="1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lgerian" pitchFamily="82" charset="0"/>
              </a:rPr>
              <a:t>majlis</a:t>
            </a:r>
            <a:endParaRPr lang="en-US" sz="28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4644" y="1984435"/>
            <a:ext cx="4572000" cy="36591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TELEFON BIMBIT HENDAKLAH DIMATIKAN / BERADA DIDALAM MOD SENYAP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KERUSI / MEJA HENDAKLAH BERADA DALAM KEADAAN BERSIH DAN TERATUR SELEPAS DIGUNAKAN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SEMUA SUIS HENDAKLAH DIPADAMKAN SELEPAS DIGUNAKAN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200" b="1" dirty="0" smtClean="0">
              <a:latin typeface="Albertus Medium" pitchFamily="34" charset="0"/>
            </a:endParaRP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200" b="1" dirty="0" smtClean="0">
                <a:latin typeface="Albertus Medium" pitchFamily="34" charset="0"/>
              </a:rPr>
              <a:t>PERALATAN KOMPUTER DAN ELEKTRONIK HANYA  BOLEH DIGUNAKAN  UNTUK AKTIVITI-AKTIVITI YANG DILULUSKAN OLEH PEGAWAI PENGAWAL</a:t>
            </a:r>
            <a:endParaRPr lang="en-US" sz="1200" b="1" dirty="0">
              <a:latin typeface="Albertus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1365</Words>
  <Application>Microsoft Office PowerPoint</Application>
  <PresentationFormat>On-screen Show (4:3)</PresentationFormat>
  <Paragraphs>347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Albertus Medium</vt:lpstr>
      <vt:lpstr>Algerian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ICT-PPTM</cp:lastModifiedBy>
  <cp:revision>83</cp:revision>
  <dcterms:created xsi:type="dcterms:W3CDTF">2019-07-23T07:48:11Z</dcterms:created>
  <dcterms:modified xsi:type="dcterms:W3CDTF">2019-07-29T02:57:36Z</dcterms:modified>
</cp:coreProperties>
</file>